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embeddedFontLst>
    <p:embeddedFont>
      <p:font typeface="Rubik Medium"/>
      <p:regular r:id="rId44"/>
      <p:bold r:id="rId45"/>
      <p:italic r:id="rId46"/>
      <p:boldItalic r:id="rId47"/>
    </p:embeddedFont>
    <p:embeddedFont>
      <p:font typeface="Roboto"/>
      <p:regular r:id="rId48"/>
      <p:bold r:id="rId49"/>
      <p:italic r:id="rId50"/>
      <p:boldItalic r:id="rId51"/>
    </p:embeddedFont>
    <p:embeddedFont>
      <p:font typeface="Quicksand"/>
      <p:regular r:id="rId52"/>
      <p:bold r:id="rId53"/>
    </p:embeddedFont>
    <p:embeddedFont>
      <p:font typeface="Rubik"/>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RubikMedium-regular.fntdata"/><Relationship Id="rId43" Type="http://schemas.openxmlformats.org/officeDocument/2006/relationships/slide" Target="slides/slide38.xml"/><Relationship Id="rId46" Type="http://schemas.openxmlformats.org/officeDocument/2006/relationships/font" Target="fonts/RubikMedium-italic.fntdata"/><Relationship Id="rId45" Type="http://schemas.openxmlformats.org/officeDocument/2006/relationships/font" Target="fonts/Rubik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regular.fntdata"/><Relationship Id="rId47" Type="http://schemas.openxmlformats.org/officeDocument/2006/relationships/font" Target="fonts/RubikMedium-boldItalic.fntdata"/><Relationship Id="rId49"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Quicksand-bold.fntdata"/><Relationship Id="rId52" Type="http://schemas.openxmlformats.org/officeDocument/2006/relationships/font" Target="fonts/Quicksand-regular.fntdata"/><Relationship Id="rId11" Type="http://schemas.openxmlformats.org/officeDocument/2006/relationships/slide" Target="slides/slide6.xml"/><Relationship Id="rId55" Type="http://schemas.openxmlformats.org/officeDocument/2006/relationships/font" Target="fonts/Rubik-bold.fntdata"/><Relationship Id="rId10" Type="http://schemas.openxmlformats.org/officeDocument/2006/relationships/slide" Target="slides/slide5.xml"/><Relationship Id="rId54" Type="http://schemas.openxmlformats.org/officeDocument/2006/relationships/font" Target="fonts/Rubik-regular.fntdata"/><Relationship Id="rId13" Type="http://schemas.openxmlformats.org/officeDocument/2006/relationships/slide" Target="slides/slide8.xml"/><Relationship Id="rId57" Type="http://schemas.openxmlformats.org/officeDocument/2006/relationships/font" Target="fonts/Rubik-boldItalic.fntdata"/><Relationship Id="rId12" Type="http://schemas.openxmlformats.org/officeDocument/2006/relationships/slide" Target="slides/slide7.xml"/><Relationship Id="rId56" Type="http://schemas.openxmlformats.org/officeDocument/2006/relationships/font" Target="fonts/Rubik-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lancet.com/journals/lanplh/article/PIIS2542-5196(21)00278-3/fulltex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holar.google.com/citations?view_op=view_citation&amp;hl=en&amp;user=YVaYBo0AAAAJ&amp;cstart=20&amp;pagesize=80&amp;sortby=pubdate&amp;citation_for_view=YVaYBo0AAAAJ:ULOm3_A8WrAC" TargetMode="External"/><Relationship Id="rId3" Type="http://schemas.openxmlformats.org/officeDocument/2006/relationships/hyperlink" Target="https://www.apa.org/news/press/releases/stress/2021/sia-pandemic-report.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9" name="Google Shape;3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BELLE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We’re excited and honored to be with you who are doing such important work in the field of education. Belle has been a professor Boston College in the LSEHD and Tim has been a high </a:t>
            </a:r>
            <a:r>
              <a:rPr lang="en">
                <a:solidFill>
                  <a:schemeClr val="dk1"/>
                </a:solidFill>
              </a:rPr>
              <a:t>school</a:t>
            </a:r>
            <a:r>
              <a:rPr lang="en">
                <a:solidFill>
                  <a:schemeClr val="dk1"/>
                </a:solidFill>
              </a:rPr>
              <a:t> guidance counselor and is now teaching at BC–where we’ve joined forces to help</a:t>
            </a:r>
            <a:r>
              <a:rPr lang="en">
                <a:solidFill>
                  <a:schemeClr val="dk1"/>
                </a:solidFill>
              </a:rPr>
              <a:t> students navigate their way through a college and career crisis. Culminated in our book…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a:t>
            </a:r>
            <a:r>
              <a:rPr lang="en">
                <a:solidFill>
                  <a:schemeClr val="dk1"/>
                </a:solidFill>
              </a:rPr>
              <a:t>particular</a:t>
            </a:r>
            <a:r>
              <a:rPr lang="en">
                <a:solidFill>
                  <a:schemeClr val="dk1"/>
                </a:solidFill>
              </a:rPr>
              <a:t>, </a:t>
            </a:r>
            <a:r>
              <a:rPr b="1" lang="en">
                <a:solidFill>
                  <a:schemeClr val="dk1"/>
                </a:solidFill>
              </a:rPr>
              <a:t>we </a:t>
            </a:r>
            <a:r>
              <a:rPr b="1" lang="en">
                <a:solidFill>
                  <a:schemeClr val="dk1"/>
                </a:solidFill>
              </a:rPr>
              <a:t>specialize in helping people navigate through inflection points in their lives.</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i="1" lang="en">
                <a:solidFill>
                  <a:schemeClr val="dk1"/>
                </a:solidFill>
              </a:rPr>
              <a:t>Education as a whole</a:t>
            </a:r>
            <a:r>
              <a:rPr lang="en">
                <a:solidFill>
                  <a:schemeClr val="dk1"/>
                </a:solidFill>
              </a:rPr>
              <a:t> is at an inflection point.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We’ve</a:t>
            </a:r>
            <a:r>
              <a:rPr lang="en">
                <a:solidFill>
                  <a:schemeClr val="dk1"/>
                </a:solidFill>
              </a:rPr>
              <a:t> had the opportunity to talk with scores of students, parents, educators, and organizational leaders from all over the country and the world, and it’s clear from hundreds of research interviews and surveys that we’ve come to a critical point in history.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1d65fbd83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1d65fbd83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is burnout caused by?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d65fbd83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d65fbd83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BELLE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actual definition of burnout is being pulled between </a:t>
            </a:r>
            <a:r>
              <a:rPr lang="en"/>
              <a:t>expectation</a:t>
            </a:r>
            <a:r>
              <a:rPr lang="en"/>
              <a:t> and reality. Burnout happens when there is a gap between these  We’re all simultaneously living in 2 worlds, the world in our mind which informs how we think things should be, and the actual reality of the world around us.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1d6e204c1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1d6e204c1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BELLE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greater the gap between these two worlds, the GREATER the burnout. </a:t>
            </a:r>
            <a:endParaRPr>
              <a:solidFill>
                <a:schemeClr val="dk1"/>
              </a:solidFill>
            </a:endParaRPr>
          </a:p>
          <a:p>
            <a:pPr indent="0" lvl="0" marL="0" rtl="0" algn="l">
              <a:spcBef>
                <a:spcPts val="0"/>
              </a:spcBef>
              <a:spcAft>
                <a:spcPts val="0"/>
              </a:spcAft>
              <a:buNone/>
            </a:pPr>
            <a:r>
              <a:rPr lang="en"/>
              <a:t>In other words, t</a:t>
            </a:r>
            <a:r>
              <a:rPr lang="en"/>
              <a:t>he greater the gap between what you EXPECT to feel, do &amp; achieve at work and the REALITY of your life– the GREATER the burnout.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 constant battle of dealing with this gap emotionally and tangibly in our work drains us. We feel disillusioned, exhausted, ineffective.  Burnout is being drained by this gap. It drains us physically (exhaustion and poor health), mentally (disempowerment)  and spiritually (cynicism).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Have you heard this definition of burnout?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That’s not your fault…it’s because the cultural conversation about burnout misses the point.</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1d6e204c1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1d6e204c1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TIM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t>We only talk about the symptoms but not the root cause of burnout.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1ea45ac0d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1ea45ac0d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you’re feeling exhausted, the general advice is to practice self-care.  You hear people say:  put yourself self first, focus on what makes you passionate.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1ea45ac0d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1ea45ac0d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you’re feeling ineffective, the general advice is to work harder.  Be more productive, focus on performance.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1d6e204c1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1d6e204c1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BELLE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Raise your hand if you’ve </a:t>
            </a:r>
            <a:r>
              <a:rPr lang="en"/>
              <a:t>heard</a:t>
            </a:r>
            <a:r>
              <a:rPr lang="en"/>
              <a:t> this advice?</a:t>
            </a:r>
            <a:endParaRPr/>
          </a:p>
          <a:p>
            <a:pPr indent="0" lvl="0" marL="0" rtl="0" algn="l">
              <a:spcBef>
                <a:spcPts val="0"/>
              </a:spcBef>
              <a:spcAft>
                <a:spcPts val="0"/>
              </a:spcAft>
              <a:buNone/>
            </a:pPr>
            <a:r>
              <a:rPr lang="en"/>
              <a:t>How’s it working for you? </a:t>
            </a:r>
            <a:endParaRPr/>
          </a:p>
          <a:p>
            <a:pPr indent="0" lvl="0" marL="0" rtl="0" algn="l">
              <a:spcBef>
                <a:spcPts val="0"/>
              </a:spcBef>
              <a:spcAft>
                <a:spcPts val="0"/>
              </a:spcAft>
              <a:buClr>
                <a:schemeClr val="dk1"/>
              </a:buClr>
              <a:buSzPts val="1100"/>
              <a:buFont typeface="Arial"/>
              <a:buNone/>
            </a:pPr>
            <a:r>
              <a:rPr lang="en">
                <a:solidFill>
                  <a:schemeClr val="dk1"/>
                </a:solidFill>
              </a:rPr>
              <a:t>Does it feel helpful and realistic to </a:t>
            </a:r>
            <a:r>
              <a:rPr lang="en">
                <a:solidFill>
                  <a:schemeClr val="dk1"/>
                </a:solidFill>
              </a:rPr>
              <a:t>put ourselves first when we have super demanding jobs and needs at home?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can grind more but it doesn’t usually help us feel more effective at work.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1d6e204c1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1d6e204c1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BELLE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of the big reasons these solutions miss the point is because they address the symptoms of burnout but not the causes.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like looking up at this building seeing the billows of smoke and thinking that we just need a huge fan to blow it away. Nevermind that that there’s a literal fire burning down the building. We know that the smoke is but a symptom of the real problem, the fire we cannot see </a:t>
            </a:r>
            <a:r>
              <a:rPr lang="en"/>
              <a:t>burning</a:t>
            </a:r>
            <a:r>
              <a:rPr lang="en"/>
              <a:t> everything up.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 problem is that t</a:t>
            </a:r>
            <a:r>
              <a:rPr lang="en"/>
              <a:t>he</a:t>
            </a:r>
            <a:r>
              <a:rPr lang="en"/>
              <a:t> cultural conversation focuses on changing our reality without addressing our expectations. And the reality isn’t easily changed without changing our expectations first.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d6e204c1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1d6e204c1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BELLE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ec2c499fe_0_9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1ec2c499fe_0_9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sense of reality is driven by our expectations which in turn are driven by our definitions of success, which in turn are driven by our mindset.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start with reality and that’s the world we experience. But reality is influenced by our expectations. Our expectations are influenced by how we define success. And our </a:t>
            </a:r>
            <a:r>
              <a:rPr lang="en"/>
              <a:t>definitions</a:t>
            </a:r>
            <a:r>
              <a:rPr lang="en"/>
              <a:t> of success are influenced by our mindsets (what we believe about </a:t>
            </a:r>
            <a:r>
              <a:rPr lang="en"/>
              <a:t>ourselves</a:t>
            </a:r>
            <a:r>
              <a:rPr lang="en"/>
              <a:t> and our world).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One of the big drivers to a gap between expectations and reality is that we’re walking around with a life framework/mindset that falls short of reality. In other words, how do you view life? What are your expectations of how it works?</a:t>
            </a:r>
            <a:endParaRPr>
              <a:solidFill>
                <a:schemeClr val="dk1"/>
              </a:solidFill>
            </a:endParaRPr>
          </a:p>
          <a:p>
            <a:pPr indent="0" lvl="0" marL="0" rtl="0" algn="l">
              <a:spcBef>
                <a:spcPts val="0"/>
              </a:spcBef>
              <a:spcAft>
                <a:spcPts val="0"/>
              </a:spcAft>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our research there are 2 mindsets that fall short. The first is the performance mindset.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g11ecaf92f35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 name="Google Shape;45;g11ecaf92f35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TIM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Inflection points are seminal moments in time where the decisions and actions we make can change the trajectory of our lives.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Every inflection point comes with challenges and opportunities.   Today we want to </a:t>
            </a:r>
            <a:r>
              <a:rPr lang="en">
                <a:solidFill>
                  <a:schemeClr val="dk1"/>
                </a:solidFill>
              </a:rPr>
              <a:t>share</a:t>
            </a:r>
            <a:r>
              <a:rPr lang="en">
                <a:solidFill>
                  <a:schemeClr val="dk1"/>
                </a:solidFill>
              </a:rPr>
              <a:t> with you the challenges we are facing as well sa the unique opportunities these challenges present. </a:t>
            </a:r>
            <a:r>
              <a:rPr lang="en">
                <a:solidFill>
                  <a:schemeClr val="dk1"/>
                </a:solidFill>
              </a:rPr>
              <a:t>Finally</a:t>
            </a:r>
            <a:r>
              <a:rPr lang="en">
                <a:solidFill>
                  <a:schemeClr val="dk1"/>
                </a:solidFill>
              </a:rPr>
              <a:t> we want to present some evidence based practices and strategies you can use right now to rise to these challenges.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How do we </a:t>
            </a:r>
            <a:r>
              <a:rPr lang="en">
                <a:solidFill>
                  <a:schemeClr val="dk1"/>
                </a:solidFill>
              </a:rPr>
              <a:t>know</a:t>
            </a:r>
            <a:r>
              <a:rPr lang="en">
                <a:solidFill>
                  <a:schemeClr val="dk1"/>
                </a:solidFill>
              </a:rPr>
              <a:t> we are at an inflection point?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1ec2c499fe_0_9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1ec2c499fe_0_9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TIM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Mindset: </a:t>
            </a:r>
            <a:r>
              <a:rPr lang="en"/>
              <a:t>Posits that the goal of life is to win. Life is a hyper-competitive zero-sum game with few winners and many losers.</a:t>
            </a:r>
            <a:endParaRPr/>
          </a:p>
          <a:p>
            <a:pPr indent="0" lvl="0" marL="0" rtl="0" algn="l">
              <a:spcBef>
                <a:spcPts val="0"/>
              </a:spcBef>
              <a:spcAft>
                <a:spcPts val="0"/>
              </a:spcAft>
              <a:buClr>
                <a:schemeClr val="dk1"/>
              </a:buClr>
              <a:buSzPts val="1100"/>
              <a:buFont typeface="Arial"/>
              <a:buNone/>
            </a:pPr>
            <a:r>
              <a:rPr lang="en"/>
              <a:t>This mindset is driven from the fear of not having enough (money, jobs, resources, opportunities)</a:t>
            </a:r>
            <a:endParaRPr/>
          </a:p>
          <a:p>
            <a:pPr indent="0" lvl="0" marL="0" rtl="0" algn="l">
              <a:spcBef>
                <a:spcPts val="0"/>
              </a:spcBef>
              <a:spcAft>
                <a:spcPts val="0"/>
              </a:spcAft>
              <a:buNone/>
            </a:pPr>
            <a:r>
              <a:rPr lang="en"/>
              <a:t>Ultimately, your self-worth is measured by how you compare to other people. </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Success: is defined by external metrics (salaries, titles, accolades, etc). How you compare to others.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Expectations: Acquire the most.  For example, the expectation that if they get into the best colleges they will be all set–successful and fulfilled. Stories and examples. Think about gifted and talented students? If their gifted in athletics, they feel that they need to get into an ACC college. If they are gifted in academics, they need to get into an Ivy League university.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Reality: It makes us hustle but we never feel enough…so if your definition of success is external metrics…there is always someone better than you. That drives feelings of insignificance.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ecaf92f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1ecaf92f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Perhaps you don’t subscribe to the performance mindset, you realize there is more to life than passion mindset.  On the other side of the spectrum is the passion mindset.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MINDSET:  </a:t>
            </a:r>
            <a:r>
              <a:rPr lang="en"/>
              <a:t>Posits that the goal of life is to to be happy. Y</a:t>
            </a:r>
            <a:endParaRPr/>
          </a:p>
          <a:p>
            <a:pPr indent="0" lvl="0" marL="0" rtl="0" algn="l">
              <a:spcBef>
                <a:spcPts val="0"/>
              </a:spcBef>
              <a:spcAft>
                <a:spcPts val="0"/>
              </a:spcAft>
              <a:buNone/>
            </a:pPr>
            <a:r>
              <a:rPr lang="en"/>
              <a:t>SUCCESS: you achieve this by only doing what you want to do and doing what you love.</a:t>
            </a:r>
            <a:r>
              <a:rPr lang="en">
                <a:solidFill>
                  <a:schemeClr val="dk1"/>
                </a:solidFill>
              </a:rPr>
              <a:t>Success is defined by how you feel. </a:t>
            </a:r>
            <a:endParaRPr>
              <a:solidFill>
                <a:schemeClr val="dk1"/>
              </a:solidFill>
            </a:endParaRPr>
          </a:p>
          <a:p>
            <a:pPr indent="0" lvl="0" marL="0" rtl="0" algn="l">
              <a:spcBef>
                <a:spcPts val="0"/>
              </a:spcBef>
              <a:spcAft>
                <a:spcPts val="0"/>
              </a:spcAft>
              <a:buNone/>
            </a:pPr>
            <a:r>
              <a:rPr lang="en"/>
              <a:t>EXPECTATIONS: </a:t>
            </a:r>
            <a:r>
              <a:rPr lang="en"/>
              <a:t>Success becomes about maximizing all positive emotions while minimizing or avoiding any negative emotions. </a:t>
            </a:r>
            <a:endParaRPr/>
          </a:p>
          <a:p>
            <a:pPr indent="0" lvl="0" marL="0" rtl="0" algn="l">
              <a:spcBef>
                <a:spcPts val="0"/>
              </a:spcBef>
              <a:spcAft>
                <a:spcPts val="0"/>
              </a:spcAft>
              <a:buNone/>
            </a:pPr>
            <a:r>
              <a:rPr lang="en"/>
              <a:t>REALITY: The reality is that when life is about maximizing positive emotions, we never feel good enough.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part of the humaan condition to feel the whiole spectrum of human emotions, the good the bad, the ugly. The passion mindset subscribes to the dangerous notion that some emotions are to be avoided. You all are educators–your most noble goals cause stress, anxiety, and even anger. What would happen if we gave up on our goals as educators just to avoid these negative emotions.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is no such thing as </a:t>
            </a:r>
            <a:r>
              <a:rPr lang="en"/>
              <a:t>glass</a:t>
            </a:r>
            <a:r>
              <a:rPr lang="en"/>
              <a:t> </a:t>
            </a:r>
            <a:r>
              <a:rPr lang="en"/>
              <a:t>half</a:t>
            </a:r>
            <a:r>
              <a:rPr lang="en"/>
              <a:t> full when you have a performance or </a:t>
            </a:r>
            <a:r>
              <a:rPr lang="en"/>
              <a:t>passion</a:t>
            </a:r>
            <a:r>
              <a:rPr lang="en"/>
              <a:t> mindset.  These two mindsets are all or nothing propositions if you are buying into a performance mindset. You need to be the best…and if you aren’t you feel like you are failing.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are buying into the passion mindset, you want to be happy all the time, and if you aren’t you feel like you are failing.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if the glass is not filled to the brim with achievements or positive </a:t>
            </a:r>
            <a:r>
              <a:rPr lang="en"/>
              <a:t>emotions</a:t>
            </a:r>
            <a:r>
              <a:rPr lang="en"/>
              <a:t>, it might as well be empty.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1ecaf92f3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1ecaf92f3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BELLE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Here’s a visual of the performance and passion mindsets...you can see that this person is bogged down by outside expectations. Trying to live up to extrinsic metrics of success. These expectations fall short of reality because they don’t bring the fulfillment we expect. Once you get there, you wonder what else there is.  Examples: you don’t have to look far to see tht from our students to Olympic gold medalists like Michael Phelps.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People on the other end of the spectrum aren’t thinking of the outside world, they’re overemphasizing their own happiness...and these people also feel the gap between expectations and reality. </a:t>
            </a:r>
            <a:r>
              <a:rPr lang="en"/>
              <a:t>t</a:t>
            </a:r>
            <a:r>
              <a:rPr lang="en"/>
              <a:t>hey think this will make them feel fulfilled and successful, but happiness is linked with happenings…which are </a:t>
            </a:r>
            <a:r>
              <a:rPr lang="en"/>
              <a:t>constantly </a:t>
            </a:r>
            <a:r>
              <a:rPr lang="en"/>
              <a:t>changing like the weather in Texas.  Once the circumstance that is making you happy passes, you’re back to feeling unhappy.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person with the purpose mindset has a balance...they’re first thinking about what is personally meaningful to them and </a:t>
            </a:r>
            <a:r>
              <a:rPr lang="en"/>
              <a:t>then</a:t>
            </a:r>
            <a:r>
              <a:rPr lang="en"/>
              <a:t> their thinking about how they can connect what’s personally meaningful to them with tackling some real need in the world.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The contrast is finding an enduring purpose. </a:t>
            </a:r>
            <a:r>
              <a:rPr lang="en">
                <a:solidFill>
                  <a:srgbClr val="222222"/>
                </a:solidFill>
                <a:highlight>
                  <a:schemeClr val="lt1"/>
                </a:highlight>
              </a:rPr>
              <a:t>Helping your gifted and talented students to find a purpose that is enduring. Which means a purpose where life mission and your whole journey around that mission involves something that’s personally meaningful in the long run and that’s bigger than yourself.</a:t>
            </a:r>
            <a:endParaRPr>
              <a:solidFill>
                <a:srgbClr val="222222"/>
              </a:solidFill>
              <a:highlight>
                <a:schemeClr val="lt1"/>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1ea45ac0de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1ea45ac0de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222222"/>
              </a:solidFill>
              <a:highlight>
                <a:srgbClr val="FFFFFF"/>
              </a:highlight>
            </a:endParaRPr>
          </a:p>
          <a:p>
            <a:pPr indent="0" lvl="0" marL="0" rtl="0" algn="l">
              <a:spcBef>
                <a:spcPts val="0"/>
              </a:spcBef>
              <a:spcAft>
                <a:spcPts val="0"/>
              </a:spcAft>
              <a:buNone/>
            </a:pPr>
            <a:r>
              <a:rPr lang="en">
                <a:solidFill>
                  <a:srgbClr val="222222"/>
                </a:solidFill>
                <a:highlight>
                  <a:srgbClr val="FFFFFF"/>
                </a:highlight>
              </a:rPr>
              <a:t>BELLE</a:t>
            </a:r>
            <a:endParaRPr>
              <a:solidFill>
                <a:srgbClr val="222222"/>
              </a:solidFill>
              <a:highlight>
                <a:srgbClr val="FFFFFF"/>
              </a:highlight>
            </a:endParaRPr>
          </a:p>
          <a:p>
            <a:pPr indent="0" lvl="0" marL="0" rtl="0" algn="l">
              <a:spcBef>
                <a:spcPts val="0"/>
              </a:spcBef>
              <a:spcAft>
                <a:spcPts val="0"/>
              </a:spcAft>
              <a:buNone/>
            </a:pPr>
            <a:r>
              <a:t/>
            </a:r>
            <a:endParaRPr>
              <a:solidFill>
                <a:srgbClr val="222222"/>
              </a:solidFill>
              <a:highlight>
                <a:srgbClr val="FFFFFF"/>
              </a:highlight>
            </a:endParaRPr>
          </a:p>
          <a:p>
            <a:pPr indent="0" lvl="0" marL="0" rtl="0" algn="l">
              <a:spcBef>
                <a:spcPts val="0"/>
              </a:spcBef>
              <a:spcAft>
                <a:spcPts val="0"/>
              </a:spcAft>
              <a:buNone/>
            </a:pPr>
            <a:r>
              <a:rPr lang="en">
                <a:solidFill>
                  <a:srgbClr val="222222"/>
                </a:solidFill>
                <a:highlight>
                  <a:srgbClr val="FFFFFF"/>
                </a:highlight>
              </a:rPr>
              <a:t>Mindset: the goal of life is to contribute in a meaningful way.</a:t>
            </a:r>
            <a:endParaRPr>
              <a:solidFill>
                <a:srgbClr val="222222"/>
              </a:solidFill>
              <a:highlight>
                <a:srgbClr val="FFFFFF"/>
              </a:highlight>
            </a:endParaRPr>
          </a:p>
          <a:p>
            <a:pPr indent="0" lvl="0" marL="0" rtl="0" algn="l">
              <a:spcBef>
                <a:spcPts val="0"/>
              </a:spcBef>
              <a:spcAft>
                <a:spcPts val="0"/>
              </a:spcAft>
              <a:buNone/>
            </a:pPr>
            <a:r>
              <a:rPr lang="en">
                <a:solidFill>
                  <a:srgbClr val="222222"/>
                </a:solidFill>
                <a:highlight>
                  <a:srgbClr val="FFFFFF"/>
                </a:highlight>
              </a:rPr>
              <a:t>Success: is defined by how fulfilled and connected you feel.</a:t>
            </a:r>
            <a:endParaRPr>
              <a:solidFill>
                <a:srgbClr val="222222"/>
              </a:solidFill>
              <a:highlight>
                <a:srgbClr val="FFFFFF"/>
              </a:highlight>
            </a:endParaRPr>
          </a:p>
          <a:p>
            <a:pPr indent="0" lvl="0" marL="0" rtl="0" algn="l">
              <a:spcBef>
                <a:spcPts val="0"/>
              </a:spcBef>
              <a:spcAft>
                <a:spcPts val="0"/>
              </a:spcAft>
              <a:buNone/>
            </a:pPr>
            <a:r>
              <a:rPr lang="en">
                <a:solidFill>
                  <a:srgbClr val="222222"/>
                </a:solidFill>
                <a:highlight>
                  <a:srgbClr val="FFFFFF"/>
                </a:highlight>
              </a:rPr>
              <a:t>Expectations: use your strengths + skills to make an impact </a:t>
            </a:r>
            <a:r>
              <a:rPr lang="en">
                <a:solidFill>
                  <a:srgbClr val="222222"/>
                </a:solidFill>
                <a:highlight>
                  <a:srgbClr val="FFFFFF"/>
                </a:highlight>
              </a:rPr>
              <a:t>that</a:t>
            </a:r>
            <a:r>
              <a:rPr lang="en">
                <a:solidFill>
                  <a:srgbClr val="222222"/>
                </a:solidFill>
                <a:highlight>
                  <a:srgbClr val="FFFFFF"/>
                </a:highlight>
              </a:rPr>
              <a:t> aligns with your core values</a:t>
            </a:r>
            <a:endParaRPr>
              <a:solidFill>
                <a:srgbClr val="222222"/>
              </a:solidFill>
              <a:highlight>
                <a:srgbClr val="FFFFFF"/>
              </a:highlight>
            </a:endParaRPr>
          </a:p>
          <a:p>
            <a:pPr indent="0" lvl="0" marL="0" rtl="0" algn="l">
              <a:spcBef>
                <a:spcPts val="0"/>
              </a:spcBef>
              <a:spcAft>
                <a:spcPts val="0"/>
              </a:spcAft>
              <a:buNone/>
            </a:pPr>
            <a:r>
              <a:rPr lang="en">
                <a:solidFill>
                  <a:srgbClr val="222222"/>
                </a:solidFill>
                <a:highlight>
                  <a:srgbClr val="FFFFFF"/>
                </a:highlight>
              </a:rPr>
              <a:t>Reality: we know </a:t>
            </a:r>
            <a:r>
              <a:rPr lang="en">
                <a:solidFill>
                  <a:srgbClr val="222222"/>
                </a:solidFill>
                <a:highlight>
                  <a:srgbClr val="FFFFFF"/>
                </a:highlight>
              </a:rPr>
              <a:t>what</a:t>
            </a:r>
            <a:r>
              <a:rPr lang="en">
                <a:solidFill>
                  <a:srgbClr val="222222"/>
                </a:solidFill>
                <a:highlight>
                  <a:srgbClr val="FFFFFF"/>
                </a:highlight>
              </a:rPr>
              <a:t> enough is. </a:t>
            </a:r>
            <a:endParaRPr>
              <a:solidFill>
                <a:srgbClr val="222222"/>
              </a:solidFill>
              <a:highlight>
                <a:srgbClr val="FFFFFF"/>
              </a:highlight>
            </a:endParaRPr>
          </a:p>
          <a:p>
            <a:pPr indent="0" lvl="0" marL="0" rtl="0" algn="l">
              <a:spcBef>
                <a:spcPts val="0"/>
              </a:spcBef>
              <a:spcAft>
                <a:spcPts val="0"/>
              </a:spcAft>
              <a:buNone/>
            </a:pPr>
            <a:r>
              <a:rPr lang="en">
                <a:solidFill>
                  <a:srgbClr val="222222"/>
                </a:solidFill>
                <a:highlight>
                  <a:srgbClr val="FFFFFF"/>
                </a:highlight>
              </a:rPr>
              <a:t> </a:t>
            </a:r>
            <a:endParaRPr>
              <a:solidFill>
                <a:srgbClr val="222222"/>
              </a:solidFill>
              <a:highlight>
                <a:srgbClr val="FFFFFF"/>
              </a:highlight>
            </a:endParaRPr>
          </a:p>
          <a:p>
            <a:pPr indent="0" lvl="0" marL="0" rtl="0" algn="l">
              <a:spcBef>
                <a:spcPts val="0"/>
              </a:spcBef>
              <a:spcAft>
                <a:spcPts val="0"/>
              </a:spcAft>
              <a:buNone/>
            </a:pPr>
            <a:r>
              <a:rPr lang="en">
                <a:solidFill>
                  <a:srgbClr val="222222"/>
                </a:solidFill>
                <a:highlight>
                  <a:srgbClr val="FFFFFF"/>
                </a:highlight>
              </a:rPr>
              <a:t>Purposeful people are still working hard but purpose gives them the energy they need to keep going in the face of challenges. Purposeful people still have negative emotion and stress but they’re more resilient in the face of it because they have energy in the tank, and their not being drained because they know what enough is. Example of son and guitar wanting to play freebird. </a:t>
            </a:r>
            <a:endParaRPr>
              <a:solidFill>
                <a:srgbClr val="222222"/>
              </a:solidFill>
              <a:highlight>
                <a:srgbClr val="FFFFFF"/>
              </a:highlight>
            </a:endParaRPr>
          </a:p>
          <a:p>
            <a:pPr indent="0" lvl="0" marL="0" rtl="0" algn="l">
              <a:spcBef>
                <a:spcPts val="0"/>
              </a:spcBef>
              <a:spcAft>
                <a:spcPts val="0"/>
              </a:spcAft>
              <a:buNone/>
            </a:pPr>
            <a:r>
              <a:t/>
            </a:r>
            <a:endParaRPr>
              <a:solidFill>
                <a:srgbClr val="222222"/>
              </a:solidFill>
              <a:highlight>
                <a:srgbClr val="FFFFFF"/>
              </a:highlight>
            </a:endParaRPr>
          </a:p>
          <a:p>
            <a:pPr indent="0" lvl="0" marL="0" rtl="0" algn="l">
              <a:spcBef>
                <a:spcPts val="0"/>
              </a:spcBef>
              <a:spcAft>
                <a:spcPts val="0"/>
              </a:spcAft>
              <a:buNone/>
            </a:pPr>
            <a:r>
              <a:t/>
            </a:r>
            <a:endParaRPr>
              <a:solidFill>
                <a:srgbClr val="222222"/>
              </a:solidFill>
              <a:highlight>
                <a:srgbClr val="FFFFFF"/>
              </a:highlight>
            </a:endParaRPr>
          </a:p>
          <a:p>
            <a:pPr indent="0" lvl="0" marL="0" rtl="0" algn="l">
              <a:spcBef>
                <a:spcPts val="0"/>
              </a:spcBef>
              <a:spcAft>
                <a:spcPts val="0"/>
              </a:spcAft>
              <a:buNone/>
            </a:pPr>
            <a:r>
              <a:t/>
            </a:r>
            <a:endParaRPr>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t/>
            </a:r>
            <a:endParaRPr>
              <a:solidFill>
                <a:srgbClr val="222222"/>
              </a:solidFill>
              <a:highlight>
                <a:srgbClr val="FFFFFF"/>
              </a:highlight>
            </a:endParaRPr>
          </a:p>
          <a:p>
            <a:pPr indent="0" lvl="0" marL="0" rtl="0" algn="l">
              <a:spcBef>
                <a:spcPts val="0"/>
              </a:spcBef>
              <a:spcAft>
                <a:spcPts val="0"/>
              </a:spcAft>
              <a:buNone/>
            </a:pPr>
            <a:r>
              <a:t/>
            </a:r>
            <a:endParaRPr>
              <a:solidFill>
                <a:srgbClr val="222222"/>
              </a:solidFill>
              <a:highlight>
                <a:srgbClr val="FFFFFF"/>
              </a:high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1eff03abf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1eff03abf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BELLE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Performance &amp; passion mindsets focus our energy on answering one central question. Am I enough? – successful enough, happy enough?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without a clear definition of what’s enough, we look outside ourselves to answer that question. We compare our success/happiness to those around us. (why kids look at instagram and go from happy to unhappy in 15 seconds)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no matter how much we hustle or grind we aren’t successful enough. No matter how many </a:t>
            </a:r>
            <a:r>
              <a:rPr lang="en"/>
              <a:t>emotional highs we hit, it’s never enough. </a:t>
            </a:r>
            <a:r>
              <a:rPr lang="en"/>
              <a:t>We kill ourselves pouring ourselves into a cup that never fills.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let’s talk about enough actually means.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1f1726ba5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1f1726ba5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BELLE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Let’s find your enough when it comes to purpose.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1ecaf92f3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1ecaf92f3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TIM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Purpose is </a:t>
            </a:r>
            <a:r>
              <a:rPr lang="en">
                <a:solidFill>
                  <a:schemeClr val="dk1"/>
                </a:solidFill>
              </a:rPr>
              <a:t>an enduring aspiration that’s personally meaningful and contributes the world beyond yourself.</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In other words, It’s a purpose </a:t>
            </a:r>
            <a:r>
              <a:rPr lang="en"/>
              <a:t>that matters to you for more than a second. It </a:t>
            </a:r>
            <a:r>
              <a:rPr lang="en"/>
              <a:t>lasts and is bigger than yourself.</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1f4e47df4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1f4e47df4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Diving deeper… how do you figure out what’s personally meaningful to you?</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1ecaf92f35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1ecaf92f35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are purpose sparks - when we’re experiencing them they’re clues into what’s important or personally meaningful to us. In </a:t>
            </a:r>
            <a:r>
              <a:rPr lang="en"/>
              <a:t>psychology</a:t>
            </a:r>
            <a:r>
              <a:rPr lang="en"/>
              <a:t> they are referred to as </a:t>
            </a:r>
            <a:r>
              <a:rPr lang="en" sz="1050">
                <a:solidFill>
                  <a:srgbClr val="202122"/>
                </a:solidFill>
                <a:highlight>
                  <a:srgbClr val="FFFFFF"/>
                </a:highlight>
              </a:rPr>
              <a:t>specific-action tendencies</a:t>
            </a:r>
            <a:r>
              <a:rPr lang="en"/>
              <a:t> Read through this list.</a:t>
            </a:r>
            <a:endParaRPr/>
          </a:p>
          <a:p>
            <a:pPr indent="0" lvl="0" marL="0" rtl="0" algn="l">
              <a:spcBef>
                <a:spcPts val="0"/>
              </a:spcBef>
              <a:spcAft>
                <a:spcPts val="0"/>
              </a:spcAft>
              <a:buNone/>
            </a:pPr>
            <a:r>
              <a:t/>
            </a:r>
            <a:endParaRPr/>
          </a:p>
          <a:p>
            <a:pPr indent="457200" lvl="0" marL="0" rtl="0" algn="l">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These positive emotions have a physiological impact on our bodies that change the way we think and operate. Positive emotions increase the scope of our visuospatial attention; allowing us to literally </a:t>
            </a:r>
            <a:r>
              <a:rPr i="1" lang="en" sz="1200">
                <a:solidFill>
                  <a:schemeClr val="dk1"/>
                </a:solidFill>
                <a:latin typeface="Times New Roman"/>
                <a:ea typeface="Times New Roman"/>
                <a:cs typeface="Times New Roman"/>
                <a:sym typeface="Times New Roman"/>
              </a:rPr>
              <a:t>see</a:t>
            </a:r>
            <a:r>
              <a:rPr lang="en" sz="1200">
                <a:solidFill>
                  <a:schemeClr val="dk1"/>
                </a:solidFill>
                <a:latin typeface="Times New Roman"/>
                <a:ea typeface="Times New Roman"/>
                <a:cs typeface="Times New Roman"/>
                <a:sym typeface="Times New Roman"/>
              </a:rPr>
              <a:t> more of the world. They allow us to access more parts of our brain and memory allowing us to </a:t>
            </a:r>
            <a:r>
              <a:rPr i="1" lang="en" sz="1200">
                <a:solidFill>
                  <a:schemeClr val="dk1"/>
                </a:solidFill>
                <a:latin typeface="Times New Roman"/>
                <a:ea typeface="Times New Roman"/>
                <a:cs typeface="Times New Roman"/>
                <a:sym typeface="Times New Roman"/>
              </a:rPr>
              <a:t>understand</a:t>
            </a:r>
            <a:r>
              <a:rPr lang="en" sz="1200">
                <a:solidFill>
                  <a:schemeClr val="dk1"/>
                </a:solidFill>
                <a:latin typeface="Times New Roman"/>
                <a:ea typeface="Times New Roman"/>
                <a:cs typeface="Times New Roman"/>
                <a:sym typeface="Times New Roman"/>
              </a:rPr>
              <a:t> more of the world. Positive emotions reduce our inhibitions, fostering courage and opening us to new experiences. They flush our bodies with oxytocin, improving our ability to connect with others. Positive emotions make us more likely to trust other people, which in turn makes them trust us. This is associated with forming stronger, longer-lasting bonds with people, as well as stronger support networks. And yes, they also make us feel better: Increases in daily positive emotions improve sleep quality and bolster our immune system. </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had to choose three of these sparks, which ones would you want to experience in your work? Which feel most important or would make your work feel most personally meaningful?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Choose three.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you have chosen your three, go a step further: why are these sparks so important to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brainstorm the activities that have </a:t>
            </a:r>
            <a:r>
              <a:rPr lang="en"/>
              <a:t>elicited</a:t>
            </a:r>
            <a:r>
              <a:rPr lang="en"/>
              <a:t> these sparks for you. What parts of your job trigger these sparks? If it were up to you and you could design your role, what activities or tasks would provide these sparks? Write them down.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1ecaf92f35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1ecaf92f35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BELLE</a:t>
            </a:r>
            <a:endParaRPr/>
          </a:p>
          <a:p>
            <a:pPr indent="0" lvl="0" marL="0" rtl="0" algn="l">
              <a:spcBef>
                <a:spcPts val="0"/>
              </a:spcBef>
              <a:spcAft>
                <a:spcPts val="0"/>
              </a:spcAft>
              <a:buNone/>
            </a:pPr>
            <a:r>
              <a:t/>
            </a:r>
            <a:endParaRPr/>
          </a:p>
          <a:p>
            <a:pPr indent="-298450" lvl="0" marL="457200" rtl="0" algn="l">
              <a:lnSpc>
                <a:spcPct val="115000"/>
              </a:lnSpc>
              <a:spcBef>
                <a:spcPts val="0"/>
              </a:spcBef>
              <a:spcAft>
                <a:spcPts val="0"/>
              </a:spcAft>
              <a:buClr>
                <a:srgbClr val="00AFF4"/>
              </a:buClr>
              <a:buSzPts val="1100"/>
              <a:buFont typeface="Rubik"/>
              <a:buChar char="●"/>
            </a:pPr>
            <a:r>
              <a:rPr lang="en">
                <a:solidFill>
                  <a:srgbClr val="595959"/>
                </a:solidFill>
                <a:latin typeface="Rubik"/>
                <a:ea typeface="Rubik"/>
                <a:cs typeface="Rubik"/>
                <a:sym typeface="Rubik"/>
              </a:rPr>
              <a:t>Study of 556+ physicians: time spent on </a:t>
            </a:r>
            <a:r>
              <a:rPr b="1" i="1" lang="en">
                <a:solidFill>
                  <a:srgbClr val="595959"/>
                </a:solidFill>
                <a:latin typeface="Rubik"/>
                <a:ea typeface="Rubik"/>
                <a:cs typeface="Rubik"/>
                <a:sym typeface="Rubik"/>
              </a:rPr>
              <a:t>personally meaningful</a:t>
            </a:r>
            <a:r>
              <a:rPr lang="en">
                <a:solidFill>
                  <a:srgbClr val="595959"/>
                </a:solidFill>
                <a:latin typeface="Rubik"/>
                <a:ea typeface="Rubik"/>
                <a:cs typeface="Rubik"/>
                <a:sym typeface="Rubik"/>
              </a:rPr>
              <a:t> work activities correlated w/ burnout rates, and in turn, intentions to leave professions.  </a:t>
            </a:r>
            <a:endParaRPr>
              <a:solidFill>
                <a:srgbClr val="595959"/>
              </a:solidFill>
              <a:latin typeface="Rubik"/>
              <a:ea typeface="Rubik"/>
              <a:cs typeface="Rubik"/>
              <a:sym typeface="Rubik"/>
            </a:endParaRPr>
          </a:p>
          <a:p>
            <a:pPr indent="-298450" lvl="0" marL="457200" rtl="0" algn="l">
              <a:lnSpc>
                <a:spcPct val="115000"/>
              </a:lnSpc>
              <a:spcBef>
                <a:spcPts val="0"/>
              </a:spcBef>
              <a:spcAft>
                <a:spcPts val="0"/>
              </a:spcAft>
              <a:buClr>
                <a:srgbClr val="00AFF4"/>
              </a:buClr>
              <a:buSzPts val="1100"/>
              <a:buFont typeface="Rubik"/>
              <a:buChar char="●"/>
            </a:pPr>
            <a:r>
              <a:rPr lang="en">
                <a:solidFill>
                  <a:srgbClr val="595959"/>
                </a:solidFill>
                <a:latin typeface="Rubik"/>
                <a:ea typeface="Rubik"/>
                <a:cs typeface="Rubik"/>
                <a:sym typeface="Rubik"/>
              </a:rPr>
              <a:t>Compared to doctors who spent at least 20% of their work week on personally meaningful activities, those who spent less were </a:t>
            </a:r>
            <a:r>
              <a:rPr b="1" i="1" lang="en">
                <a:solidFill>
                  <a:srgbClr val="595959"/>
                </a:solidFill>
                <a:latin typeface="Rubik"/>
                <a:ea typeface="Rubik"/>
                <a:cs typeface="Rubik"/>
                <a:sym typeface="Rubik"/>
              </a:rPr>
              <a:t>2X as likely to experience burnout</a:t>
            </a:r>
            <a:r>
              <a:rPr lang="en">
                <a:solidFill>
                  <a:srgbClr val="595959"/>
                </a:solidFill>
                <a:latin typeface="Rubik"/>
                <a:ea typeface="Rubik"/>
                <a:cs typeface="Rubik"/>
                <a:sym typeface="Rubik"/>
              </a:rPr>
              <a:t>.</a:t>
            </a:r>
            <a:endParaRPr/>
          </a:p>
          <a:p>
            <a:pPr indent="0" lvl="0" marL="0" rtl="0" algn="l">
              <a:spcBef>
                <a:spcPts val="1600"/>
              </a:spcBef>
              <a:spcAft>
                <a:spcPts val="0"/>
              </a:spcAft>
              <a:buNone/>
            </a:pPr>
            <a:r>
              <a:rPr lang="en"/>
              <a:t>The doctors who were less likely to burn out were doing meaningful work just 20% or more of the time. They weren’t necessarily needing to do meaningful work all the time to experience these positive results. Most people don’t and can’t feel these positive emotions/passion all the time.  We don’t. But how can you do activities that feel meaningful once a week.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https://jamanetwork.com/journals/jamainternalmedicine/fullarticle/415000</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11d65fbd83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11d65fbd83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BELLE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Because </a:t>
            </a:r>
            <a:r>
              <a:rPr b="1" i="1" lang="en">
                <a:solidFill>
                  <a:schemeClr val="dk1"/>
                </a:solidFill>
              </a:rPr>
              <a:t>everyone</a:t>
            </a:r>
            <a:r>
              <a:rPr lang="en">
                <a:solidFill>
                  <a:schemeClr val="dk1"/>
                </a:solidFill>
              </a:rPr>
              <a:t> is struggling.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1f4e47df4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1f4e47df4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BELLE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Let’s tackle the next part of the definition of purpose and ask what contribution do you want to make?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1f4e7b5ec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1f4e7b5ec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BELLE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What impact do you want to make?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a:t>
            </a:r>
            <a:r>
              <a:rPr lang="en">
                <a:solidFill>
                  <a:schemeClr val="dk1"/>
                </a:solidFill>
              </a:rPr>
              <a:t>ow do you figure this 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1ecaf92f3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1ecaf92f3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t>
            </a:r>
            <a:r>
              <a:rPr lang="en"/>
              <a:t>o zero in on </a:t>
            </a:r>
            <a:r>
              <a:rPr lang="en"/>
              <a:t>what</a:t>
            </a:r>
            <a:r>
              <a:rPr lang="en"/>
              <a:t> impact you want to make, ask.</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You know you’ve succeeded when you see what outcome of your work? </a:t>
            </a:r>
            <a:endParaRPr/>
          </a:p>
          <a:p>
            <a:pPr indent="0" lvl="0" marL="0" rtl="0" algn="l">
              <a:spcBef>
                <a:spcPts val="0"/>
              </a:spcBef>
              <a:spcAft>
                <a:spcPts val="0"/>
              </a:spcAft>
              <a:buNone/>
            </a:pPr>
            <a:r>
              <a:t/>
            </a:r>
            <a:endParaRPr/>
          </a:p>
          <a:p>
            <a:pPr indent="-298450" lvl="0" marL="457200" rtl="0" algn="l">
              <a:spcBef>
                <a:spcPts val="0"/>
              </a:spcBef>
              <a:spcAft>
                <a:spcPts val="0"/>
              </a:spcAft>
              <a:buClr>
                <a:srgbClr val="00AFF4"/>
              </a:buClr>
              <a:buSzPts val="1100"/>
              <a:buChar char="●"/>
            </a:pPr>
            <a:r>
              <a:rPr lang="en">
                <a:solidFill>
                  <a:schemeClr val="dk1"/>
                </a:solidFill>
              </a:rPr>
              <a:t>What do you hope every student/educator takes away from your work with them?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rgbClr val="00AFF4"/>
              </a:buClr>
              <a:buSzPts val="1100"/>
              <a:buChar char="●"/>
            </a:pPr>
            <a:r>
              <a:rPr lang="en">
                <a:solidFill>
                  <a:schemeClr val="dk1"/>
                </a:solidFill>
              </a:rPr>
              <a:t>How will your students/educators benefit once they have worked with you?</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Fill in the blank: I know I have succeeded when students/educators I work with....</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can/is ready to… (skill development)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understands/learns… (content knowledge)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feels…  (emotional impact)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believes… (psychological impact)</a:t>
            </a:r>
            <a:endParaRPr>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1ea45ac0de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1ea45ac0de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purpose mindset makes us more passionate about our work and it improves performance.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1f1726ba5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1f1726ba5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Make sure people have the right cup: to do this you need to make sure that people have the right expectations and mindsets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Share your cup: share with students, colleagues what your purpose is. Education can be isolating so </a:t>
            </a:r>
            <a:r>
              <a:rPr lang="en"/>
              <a:t>create</a:t>
            </a:r>
            <a:r>
              <a:rPr lang="en"/>
              <a:t> moments to share with your people.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Fill others cups: affirm and recognize others purpose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Pour selectively: we can’t do everything…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filter do you use to decide where &amp; when to pour?  A p</a:t>
            </a:r>
            <a:r>
              <a:rPr lang="en"/>
              <a:t>urpose</a:t>
            </a:r>
            <a:r>
              <a:rPr lang="en"/>
              <a:t> mindset.</a:t>
            </a:r>
            <a:endParaRPr/>
          </a:p>
          <a:p>
            <a:pPr indent="0" lvl="0" marL="0" rtl="0" algn="l">
              <a:spcBef>
                <a:spcPts val="0"/>
              </a:spcBef>
              <a:spcAft>
                <a:spcPts val="0"/>
              </a:spcAft>
              <a:buNone/>
            </a:pPr>
            <a:r>
              <a:rPr lang="en"/>
              <a:t>The irony is that when you commit to a purpose mindset, the by product is we end up gaining those rewards we so desperately seek with the other mindsets.  Improved mental health, improved productivity, etc.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Tons of research showing that these are the outcomes.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1f1726ba5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1f1726ba5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BELLE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Q &amp; A and get more information here…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1f3f659e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1f3f659e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BELLE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final gift for you. Our purpose lab has been developing these assessments to help you identify your elements of purpose. This one is values archetypes. Each of us has a set of values that guide our work approach. Your results will be completely anonymous.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1f3f659e1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1f3f659e1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1f4e7b5ec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1f4e7b5ec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BELLE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We’re excited and honored to be with you who are doing such important work in the field of education. Belle has been a professor Boston College in the LSEHD and Tim has been a high school guidance counselor and is now teaching at BC–where we’ve joined forces to help students navigate their way through a college and career crisis.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particular, </a:t>
            </a:r>
            <a:r>
              <a:rPr b="1" lang="en">
                <a:solidFill>
                  <a:schemeClr val="dk1"/>
                </a:solidFill>
              </a:rPr>
              <a:t>we specialize in helping people navigate through inflection points in their lives.</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We’ve had the opportunity to talk with scores of students, parents, educators, and organizational leaders from all over the country and the world, and it’s clear from hundreds of research interviews and surveys that we’ve come to a critical point in history.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i="1" lang="en">
                <a:solidFill>
                  <a:schemeClr val="dk1"/>
                </a:solidFill>
              </a:rPr>
              <a:t>Education as a whole</a:t>
            </a:r>
            <a:r>
              <a:rPr lang="en">
                <a:solidFill>
                  <a:schemeClr val="dk1"/>
                </a:solidFill>
              </a:rPr>
              <a:t> is at an inflection point.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11d65fbd83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11d65fbd83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BELLE</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368300" lvl="0" marL="457200" rtl="0" algn="l">
              <a:lnSpc>
                <a:spcPct val="115000"/>
              </a:lnSpc>
              <a:spcBef>
                <a:spcPts val="0"/>
              </a:spcBef>
              <a:spcAft>
                <a:spcPts val="0"/>
              </a:spcAft>
              <a:buClr>
                <a:srgbClr val="00AFF4"/>
              </a:buClr>
              <a:buSzPts val="2200"/>
              <a:buFont typeface="Rubik"/>
              <a:buChar char="●"/>
            </a:pPr>
            <a:r>
              <a:rPr lang="en" sz="2200">
                <a:solidFill>
                  <a:srgbClr val="595959"/>
                </a:solidFill>
                <a:latin typeface="Rubik"/>
                <a:ea typeface="Rubik"/>
                <a:cs typeface="Rubik"/>
                <a:sym typeface="Rubik"/>
              </a:rPr>
              <a:t>80% experienced mental health deterioration during the pandemic.  </a:t>
            </a:r>
            <a:endParaRPr sz="2200">
              <a:solidFill>
                <a:srgbClr val="595959"/>
              </a:solidFill>
              <a:latin typeface="Rubik"/>
              <a:ea typeface="Rubik"/>
              <a:cs typeface="Rubik"/>
              <a:sym typeface="Rubik"/>
            </a:endParaRPr>
          </a:p>
          <a:p>
            <a:pPr indent="-368300" lvl="0" marL="457200" rtl="0" algn="l">
              <a:lnSpc>
                <a:spcPct val="115000"/>
              </a:lnSpc>
              <a:spcBef>
                <a:spcPts val="1600"/>
              </a:spcBef>
              <a:spcAft>
                <a:spcPts val="0"/>
              </a:spcAft>
              <a:buClr>
                <a:srgbClr val="00AFF4"/>
              </a:buClr>
              <a:buSzPts val="2200"/>
              <a:buFont typeface="Rubik"/>
              <a:buChar char="●"/>
            </a:pPr>
            <a:r>
              <a:rPr lang="en" sz="2200">
                <a:solidFill>
                  <a:srgbClr val="595959"/>
                </a:solidFill>
                <a:latin typeface="Rubik"/>
                <a:ea typeface="Rubik"/>
                <a:cs typeface="Rubik"/>
                <a:sym typeface="Rubik"/>
              </a:rPr>
              <a:t>75% feel that the future is “frightening.”</a:t>
            </a:r>
            <a:endParaRPr sz="2200">
              <a:solidFill>
                <a:srgbClr val="595959"/>
              </a:solidFill>
              <a:latin typeface="Rubik"/>
              <a:ea typeface="Rubik"/>
              <a:cs typeface="Rubik"/>
              <a:sym typeface="Rubik"/>
            </a:endParaRPr>
          </a:p>
          <a:p>
            <a:pPr indent="-368300" lvl="0" marL="457200" rtl="0" algn="l">
              <a:lnSpc>
                <a:spcPct val="115000"/>
              </a:lnSpc>
              <a:spcBef>
                <a:spcPts val="1600"/>
              </a:spcBef>
              <a:spcAft>
                <a:spcPts val="0"/>
              </a:spcAft>
              <a:buClr>
                <a:srgbClr val="00AFF4"/>
              </a:buClr>
              <a:buSzPts val="2200"/>
              <a:buFont typeface="Rubik"/>
              <a:buChar char="●"/>
            </a:pPr>
            <a:r>
              <a:rPr lang="en" sz="2200">
                <a:solidFill>
                  <a:srgbClr val="595959"/>
                </a:solidFill>
                <a:latin typeface="Rubik"/>
                <a:ea typeface="Rubik"/>
                <a:cs typeface="Rubik"/>
                <a:sym typeface="Rubik"/>
              </a:rPr>
              <a:t>56% feel that humanity is “doomed.”</a:t>
            </a:r>
            <a:endParaRPr sz="2200">
              <a:solidFill>
                <a:srgbClr val="595959"/>
              </a:solidFill>
              <a:latin typeface="Rubik"/>
              <a:ea typeface="Rubik"/>
              <a:cs typeface="Rubik"/>
              <a:sym typeface="Rubik"/>
            </a:endParaRPr>
          </a:p>
          <a:p>
            <a:pPr indent="-393700" lvl="0" marL="457200" rtl="0" algn="l">
              <a:lnSpc>
                <a:spcPct val="115000"/>
              </a:lnSpc>
              <a:spcBef>
                <a:spcPts val="1600"/>
              </a:spcBef>
              <a:spcAft>
                <a:spcPts val="0"/>
              </a:spcAft>
              <a:buClr>
                <a:srgbClr val="00AFF4"/>
              </a:buClr>
              <a:buSzPts val="2600"/>
              <a:buFont typeface="Rubik"/>
              <a:buChar char="●"/>
            </a:pPr>
            <a:r>
              <a:rPr lang="en" sz="2200">
                <a:solidFill>
                  <a:srgbClr val="595959"/>
                </a:solidFill>
                <a:latin typeface="Rubik"/>
                <a:ea typeface="Rubik"/>
                <a:cs typeface="Rubik"/>
                <a:sym typeface="Rubik"/>
              </a:rPr>
              <a:t>50% are not actively engaged in school.</a:t>
            </a:r>
            <a:r>
              <a:rPr lang="en" sz="2600">
                <a:solidFill>
                  <a:srgbClr val="595959"/>
                </a:solidFill>
                <a:latin typeface="Rubik"/>
                <a:ea typeface="Rubik"/>
                <a:cs typeface="Rubik"/>
                <a:sym typeface="Rubik"/>
              </a:rPr>
              <a:t> </a:t>
            </a:r>
            <a:endParaRPr>
              <a:solidFill>
                <a:schemeClr val="dk1"/>
              </a:solidFill>
            </a:endParaRPr>
          </a:p>
          <a:p>
            <a:pPr indent="0" lvl="0" marL="0" rtl="0" algn="l">
              <a:lnSpc>
                <a:spcPct val="115000"/>
              </a:lnSpc>
              <a:spcBef>
                <a:spcPts val="160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u="sng">
                <a:solidFill>
                  <a:schemeClr val="hlink"/>
                </a:solidFill>
                <a:hlinkClick r:id="rId2"/>
              </a:rPr>
              <a:t>https://www.thelancet.com/journals/lanplh/article/PIIS2542-5196(21)00278-3/fulltext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16-25 </a:t>
            </a:r>
            <a:r>
              <a:rPr lang="en"/>
              <a:t>years old (GEN-Zers)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1d65fbd83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1d65fbd83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BELLE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200">
              <a:solidFill>
                <a:schemeClr val="dk1"/>
              </a:solidFill>
            </a:endParaRPr>
          </a:p>
          <a:p>
            <a:pPr indent="-311150" lvl="0" marL="457200" rtl="0" algn="l">
              <a:lnSpc>
                <a:spcPct val="115000"/>
              </a:lnSpc>
              <a:spcBef>
                <a:spcPts val="0"/>
              </a:spcBef>
              <a:spcAft>
                <a:spcPts val="0"/>
              </a:spcAft>
              <a:buClr>
                <a:srgbClr val="00AFF4"/>
              </a:buClr>
              <a:buSzPts val="1300"/>
              <a:buFont typeface="Rubik"/>
              <a:buChar char="●"/>
            </a:pPr>
            <a:r>
              <a:rPr lang="en" sz="1300">
                <a:solidFill>
                  <a:srgbClr val="595959"/>
                </a:solidFill>
                <a:latin typeface="Rubik"/>
                <a:ea typeface="Rubik"/>
                <a:cs typeface="Rubik"/>
                <a:sym typeface="Rubik"/>
              </a:rPr>
              <a:t>75% say they needed more emotional support than they received during the pandemic. </a:t>
            </a:r>
            <a:endParaRPr sz="1300">
              <a:solidFill>
                <a:srgbClr val="595959"/>
              </a:solidFill>
              <a:latin typeface="Rubik"/>
              <a:ea typeface="Rubik"/>
              <a:cs typeface="Rubik"/>
              <a:sym typeface="Rubik"/>
            </a:endParaRPr>
          </a:p>
          <a:p>
            <a:pPr indent="-311150" lvl="0" marL="457200" rtl="0" algn="l">
              <a:lnSpc>
                <a:spcPct val="115000"/>
              </a:lnSpc>
              <a:spcBef>
                <a:spcPts val="1600"/>
              </a:spcBef>
              <a:spcAft>
                <a:spcPts val="0"/>
              </a:spcAft>
              <a:buClr>
                <a:srgbClr val="00AFF4"/>
              </a:buClr>
              <a:buSzPts val="1300"/>
              <a:buFont typeface="Rubik"/>
              <a:buChar char="●"/>
            </a:pPr>
            <a:r>
              <a:rPr lang="en" sz="1300">
                <a:solidFill>
                  <a:srgbClr val="595959"/>
                </a:solidFill>
                <a:latin typeface="Rubik"/>
                <a:ea typeface="Rubik"/>
                <a:cs typeface="Rubik"/>
                <a:sym typeface="Rubik"/>
              </a:rPr>
              <a:t>68% believe kids will be worse off than their parents. </a:t>
            </a:r>
            <a:endParaRPr sz="1300">
              <a:solidFill>
                <a:srgbClr val="595959"/>
              </a:solidFill>
              <a:latin typeface="Rubik"/>
              <a:ea typeface="Rubik"/>
              <a:cs typeface="Rubik"/>
              <a:sym typeface="Rubik"/>
            </a:endParaRPr>
          </a:p>
          <a:p>
            <a:pPr indent="-311150" lvl="0" marL="457200" rtl="0" algn="l">
              <a:lnSpc>
                <a:spcPct val="115000"/>
              </a:lnSpc>
              <a:spcBef>
                <a:spcPts val="1600"/>
              </a:spcBef>
              <a:spcAft>
                <a:spcPts val="0"/>
              </a:spcAft>
              <a:buClr>
                <a:srgbClr val="00AFF4"/>
              </a:buClr>
              <a:buSzPts val="1300"/>
              <a:buFont typeface="Rubik"/>
              <a:buChar char="●"/>
            </a:pPr>
            <a:r>
              <a:rPr lang="en" sz="1300">
                <a:solidFill>
                  <a:srgbClr val="595959"/>
                </a:solidFill>
                <a:latin typeface="Rubik"/>
                <a:ea typeface="Rubik"/>
                <a:cs typeface="Rubik"/>
                <a:sym typeface="Rubik"/>
              </a:rPr>
              <a:t>51% of mothers can’t give their all at work due to parenting responsibilities. </a:t>
            </a:r>
            <a:endParaRPr sz="1300">
              <a:solidFill>
                <a:srgbClr val="595959"/>
              </a:solidFill>
              <a:latin typeface="Rubik"/>
              <a:ea typeface="Rubik"/>
              <a:cs typeface="Rubik"/>
              <a:sym typeface="Rubik"/>
            </a:endParaRPr>
          </a:p>
          <a:p>
            <a:pPr indent="-311150" lvl="0" marL="457200" rtl="0" algn="l">
              <a:lnSpc>
                <a:spcPct val="115000"/>
              </a:lnSpc>
              <a:spcBef>
                <a:spcPts val="1600"/>
              </a:spcBef>
              <a:spcAft>
                <a:spcPts val="0"/>
              </a:spcAft>
              <a:buClr>
                <a:srgbClr val="00AFF4"/>
              </a:buClr>
              <a:buSzPts val="1300"/>
              <a:buFont typeface="Rubik"/>
              <a:buChar char="●"/>
            </a:pPr>
            <a:r>
              <a:rPr lang="en" sz="1300">
                <a:solidFill>
                  <a:srgbClr val="595959"/>
                </a:solidFill>
                <a:latin typeface="Rubik"/>
                <a:ea typeface="Rubik"/>
                <a:cs typeface="Rubik"/>
                <a:sym typeface="Rubik"/>
              </a:rPr>
              <a:t>1 in 4 have been diagnosed with a mental health disorder since the pandemic. </a:t>
            </a:r>
            <a:endParaRPr sz="1300">
              <a:solidFill>
                <a:srgbClr val="595959"/>
              </a:solidFill>
              <a:latin typeface="Rubik"/>
              <a:ea typeface="Rubik"/>
              <a:cs typeface="Rubik"/>
              <a:sym typeface="Rubik"/>
            </a:endParaRPr>
          </a:p>
          <a:p>
            <a:pPr indent="0" lvl="0" marL="0" rtl="0" algn="l">
              <a:spcBef>
                <a:spcPts val="16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Mothers who have increased time spent caring for children disproportionately report increased stress, anxiety, and frustrations with their children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https://scholar.google.com/citations?view_op=view_citation&amp;hl=en&amp;user=YVaYBo0AAAAJ&amp;cstart=20&amp;pagesize=80&amp;sortby=pubdate&amp;citation_for_view=YVaYBo0AAAAJ:ULOm3_A8WrAC</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75% of parents say they needed more emotional support than they received during the pandemic.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1 in 4 parents have been diagnosed with a mental health disorder since the start of the pandemic.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https://www.apa.org/news/press/releases/stress/2021/sia-pandemic-report.pdf</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1d65fbd83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1d65fbd83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BELLE</a:t>
            </a:r>
            <a:endParaRPr/>
          </a:p>
          <a:p>
            <a:pPr indent="0" lvl="0" marL="0" rtl="0" algn="l">
              <a:spcBef>
                <a:spcPts val="0"/>
              </a:spcBef>
              <a:spcAft>
                <a:spcPts val="0"/>
              </a:spcAft>
              <a:buNone/>
            </a:pPr>
            <a:r>
              <a:t/>
            </a:r>
            <a:endParaRPr/>
          </a:p>
          <a:p>
            <a:pPr indent="-317500" lvl="0" marL="457200" rtl="0" algn="l">
              <a:lnSpc>
                <a:spcPct val="115000"/>
              </a:lnSpc>
              <a:spcBef>
                <a:spcPts val="0"/>
              </a:spcBef>
              <a:spcAft>
                <a:spcPts val="0"/>
              </a:spcAft>
              <a:buClr>
                <a:srgbClr val="00AFF4"/>
              </a:buClr>
              <a:buSzPts val="1400"/>
              <a:buFont typeface="Rubik"/>
              <a:buChar char="●"/>
            </a:pPr>
            <a:r>
              <a:rPr lang="en" sz="1400">
                <a:solidFill>
                  <a:srgbClr val="595959"/>
                </a:solidFill>
                <a:latin typeface="Rubik"/>
                <a:ea typeface="Rubik"/>
                <a:cs typeface="Rubik"/>
                <a:sym typeface="Rubik"/>
              </a:rPr>
              <a:t>61% say their job is always stressful which compromises their health, sleep, quality of life, and teaching.</a:t>
            </a:r>
            <a:endParaRPr sz="1400">
              <a:solidFill>
                <a:srgbClr val="595959"/>
              </a:solidFill>
              <a:latin typeface="Rubik"/>
              <a:ea typeface="Rubik"/>
              <a:cs typeface="Rubik"/>
              <a:sym typeface="Rubik"/>
            </a:endParaRPr>
          </a:p>
          <a:p>
            <a:pPr indent="-317500" lvl="0" marL="457200" rtl="0" algn="l">
              <a:lnSpc>
                <a:spcPct val="115000"/>
              </a:lnSpc>
              <a:spcBef>
                <a:spcPts val="1600"/>
              </a:spcBef>
              <a:spcAft>
                <a:spcPts val="0"/>
              </a:spcAft>
              <a:buClr>
                <a:srgbClr val="00AFF4"/>
              </a:buClr>
              <a:buSzPts val="1400"/>
              <a:buFont typeface="Rubik"/>
              <a:buChar char="●"/>
            </a:pPr>
            <a:r>
              <a:rPr lang="en" sz="1400">
                <a:solidFill>
                  <a:srgbClr val="595959"/>
                </a:solidFill>
                <a:latin typeface="Rubik"/>
                <a:ea typeface="Rubik"/>
                <a:cs typeface="Rubik"/>
                <a:sym typeface="Rubik"/>
              </a:rPr>
              <a:t>58% report work-induced mental health problems. </a:t>
            </a:r>
            <a:endParaRPr sz="1400">
              <a:solidFill>
                <a:srgbClr val="595959"/>
              </a:solidFill>
              <a:latin typeface="Rubik"/>
              <a:ea typeface="Rubik"/>
              <a:cs typeface="Rubik"/>
              <a:sym typeface="Rubik"/>
            </a:endParaRPr>
          </a:p>
          <a:p>
            <a:pPr indent="-317500" lvl="0" marL="457200" rtl="0" algn="l">
              <a:lnSpc>
                <a:spcPct val="115000"/>
              </a:lnSpc>
              <a:spcBef>
                <a:spcPts val="1600"/>
              </a:spcBef>
              <a:spcAft>
                <a:spcPts val="0"/>
              </a:spcAft>
              <a:buClr>
                <a:srgbClr val="00AFF4"/>
              </a:buClr>
              <a:buSzPts val="1400"/>
              <a:buFont typeface="Rubik"/>
              <a:buChar char="●"/>
            </a:pPr>
            <a:r>
              <a:rPr lang="en" sz="1400">
                <a:solidFill>
                  <a:srgbClr val="595959"/>
                </a:solidFill>
                <a:latin typeface="Rubik"/>
                <a:ea typeface="Rubik"/>
                <a:cs typeface="Rubik"/>
                <a:sym typeface="Rubik"/>
              </a:rPr>
              <a:t>54% are considering quitting within 2 years.</a:t>
            </a:r>
            <a:endParaRPr sz="1400">
              <a:solidFill>
                <a:srgbClr val="595959"/>
              </a:solidFill>
              <a:latin typeface="Rubik"/>
              <a:ea typeface="Rubik"/>
              <a:cs typeface="Rubik"/>
              <a:sym typeface="Rubik"/>
            </a:endParaRPr>
          </a:p>
          <a:p>
            <a:pPr indent="0" lvl="0" marL="0" rtl="0" algn="l">
              <a:spcBef>
                <a:spcPts val="16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https://www.rwjf.org/en/library/research/2016/07/teacher-stress-and-health.html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1d65fbd83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1d65fbd83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Why is everyone struggling because everyone is burned out. That probably comes as no surprise because burnout has come to dominate the cultural conversation around school and work.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1d65fbd83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1d65fbd83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TIM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For as much as we talk about burnout, most people don’t know </a:t>
            </a:r>
            <a:r>
              <a:rPr b="1" i="1" lang="en"/>
              <a:t>what burnout actually 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let’s take some time right now to explore this </a:t>
            </a:r>
            <a:r>
              <a:rPr lang="en"/>
              <a:t>question</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a:t>
            </a:r>
            <a:r>
              <a:rPr b="1" i="1" lang="en"/>
              <a:t>is </a:t>
            </a:r>
            <a:r>
              <a:rPr lang="en"/>
              <a:t>burnout?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1d65fbd83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1d65fbd83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Researchers have been studying the concept of </a:t>
            </a:r>
            <a:r>
              <a:rPr lang="en">
                <a:solidFill>
                  <a:schemeClr val="dk1"/>
                </a:solidFill>
              </a:rPr>
              <a:t>burnout since the late 1970’s and have identified 3 universal symptoms of burnout. (As an aside you have to score highly on all three of these subscales to be burned out.)  Don’t know if what we’re about to share will make you all feel better or worse, but Cristina Maslach’s research shows that human-service professionals are acutely </a:t>
            </a:r>
            <a:r>
              <a:rPr lang="en">
                <a:solidFill>
                  <a:schemeClr val="dk1"/>
                </a:solidFill>
              </a:rPr>
              <a:t>sensitive</a:t>
            </a:r>
            <a:r>
              <a:rPr lang="en">
                <a:solidFill>
                  <a:schemeClr val="dk1"/>
                </a:solidFill>
              </a:rPr>
              <a:t> to burnout.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But these are just the </a:t>
            </a:r>
            <a:r>
              <a:rPr lang="en">
                <a:solidFill>
                  <a:schemeClr val="dk1"/>
                </a:solidFill>
              </a:rPr>
              <a:t>symptoms of burnout … what actually are the root causes of burnout?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50438"/>
            <a:ext cx="9143998" cy="5093072"/>
          </a:xfrm>
          <a:prstGeom prst="rect">
            <a:avLst/>
          </a:prstGeom>
          <a:noFill/>
          <a:ln>
            <a:noFill/>
          </a:ln>
        </p:spPr>
      </p:pic>
      <p:sp>
        <p:nvSpPr>
          <p:cNvPr id="11" name="Google Shape;11;p2"/>
          <p:cNvSpPr txBox="1"/>
          <p:nvPr>
            <p:ph type="ctrTitle"/>
          </p:nvPr>
        </p:nvSpPr>
        <p:spPr>
          <a:xfrm>
            <a:off x="311708" y="99192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Font typeface="Rubik Medium"/>
              <a:buNone/>
              <a:defRPr b="0" sz="4800">
                <a:latin typeface="Rubik Medium"/>
                <a:ea typeface="Rubik Medium"/>
                <a:cs typeface="Rubik Medium"/>
                <a:sym typeface="Rubik Medium"/>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with Logo"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7" name="Google Shape;17;p3"/>
          <p:cNvPicPr preferRelativeResize="0"/>
          <p:nvPr/>
        </p:nvPicPr>
        <p:blipFill>
          <a:blip r:embed="rId2">
            <a:alphaModFix/>
          </a:blip>
          <a:stretch>
            <a:fillRect/>
          </a:stretch>
        </p:blipFill>
        <p:spPr>
          <a:xfrm>
            <a:off x="6720202" y="244800"/>
            <a:ext cx="2221148" cy="572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tyle 1">
  <p:cSld name="SECTION_HEADER_1">
    <p:spTree>
      <p:nvGrpSpPr>
        <p:cNvPr id="18" name="Shape 18"/>
        <p:cNvGrpSpPr/>
        <p:nvPr/>
      </p:nvGrpSpPr>
      <p:grpSpPr>
        <a:xfrm>
          <a:off x="0" y="0"/>
          <a:ext cx="0" cy="0"/>
          <a:chOff x="0" y="0"/>
          <a:chExt cx="0" cy="0"/>
        </a:xfrm>
      </p:grpSpPr>
      <p:pic>
        <p:nvPicPr>
          <p:cNvPr id="19" name="Google Shape;19;p4"/>
          <p:cNvPicPr preferRelativeResize="0"/>
          <p:nvPr/>
        </p:nvPicPr>
        <p:blipFill>
          <a:blip r:embed="rId2">
            <a:alphaModFix/>
          </a:blip>
          <a:stretch>
            <a:fillRect/>
          </a:stretch>
        </p:blipFill>
        <p:spPr>
          <a:xfrm>
            <a:off x="0" y="50438"/>
            <a:ext cx="9143998" cy="5093072"/>
          </a:xfrm>
          <a:prstGeom prst="rect">
            <a:avLst/>
          </a:prstGeom>
          <a:noFill/>
          <a:ln>
            <a:noFill/>
          </a:ln>
        </p:spPr>
      </p:pic>
      <p:sp>
        <p:nvSpPr>
          <p:cNvPr id="20" name="Google Shape;20;p4"/>
          <p:cNvSpPr txBox="1"/>
          <p:nvPr>
            <p:ph type="title"/>
          </p:nvPr>
        </p:nvSpPr>
        <p:spPr>
          <a:xfrm>
            <a:off x="575025" y="1727975"/>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tyle 2">
  <p:cSld name="SECTION_HEADER_1_1">
    <p:spTree>
      <p:nvGrpSpPr>
        <p:cNvPr id="22"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25213"/>
            <a:ext cx="9143998" cy="5093072"/>
          </a:xfrm>
          <a:prstGeom prst="rect">
            <a:avLst/>
          </a:prstGeom>
          <a:noFill/>
          <a:ln>
            <a:noFill/>
          </a:ln>
        </p:spPr>
      </p:pic>
      <p:sp>
        <p:nvSpPr>
          <p:cNvPr id="24" name="Google Shape;24;p5"/>
          <p:cNvSpPr txBox="1"/>
          <p:nvPr>
            <p:ph type="title"/>
          </p:nvPr>
        </p:nvSpPr>
        <p:spPr>
          <a:xfrm>
            <a:off x="311700" y="1895525"/>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6" name="Google Shape;26;p5"/>
          <p:cNvPicPr preferRelativeResize="0"/>
          <p:nvPr/>
        </p:nvPicPr>
        <p:blipFill>
          <a:blip r:embed="rId3">
            <a:alphaModFix/>
          </a:blip>
          <a:stretch>
            <a:fillRect/>
          </a:stretch>
        </p:blipFill>
        <p:spPr>
          <a:xfrm>
            <a:off x="6720202" y="244800"/>
            <a:ext cx="2221148" cy="572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F9F9F9"/>
        </a:solidFill>
      </p:bgPr>
    </p:bg>
    <p:spTree>
      <p:nvGrpSpPr>
        <p:cNvPr id="27" name="Shape 27"/>
        <p:cNvGrpSpPr/>
        <p:nvPr/>
      </p:nvGrpSpPr>
      <p:grpSpPr>
        <a:xfrm>
          <a:off x="0" y="0"/>
          <a:ext cx="0" cy="0"/>
          <a:chOff x="0" y="0"/>
          <a:chExt cx="0" cy="0"/>
        </a:xfrm>
      </p:grpSpPr>
      <p:sp>
        <p:nvSpPr>
          <p:cNvPr id="28" name="Google Shape;28;p6"/>
          <p:cNvSpPr txBox="1"/>
          <p:nvPr>
            <p:ph type="title"/>
          </p:nvPr>
        </p:nvSpPr>
        <p:spPr>
          <a:xfrm>
            <a:off x="440600" y="915038"/>
            <a:ext cx="8352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 name="Google Shape;29;p6"/>
          <p:cNvSpPr txBox="1"/>
          <p:nvPr>
            <p:ph idx="1" type="body"/>
          </p:nvPr>
        </p:nvSpPr>
        <p:spPr>
          <a:xfrm>
            <a:off x="440600" y="1720925"/>
            <a:ext cx="8096100" cy="3146400"/>
          </a:xfrm>
          <a:prstGeom prst="rect">
            <a:avLst/>
          </a:prstGeom>
        </p:spPr>
        <p:txBody>
          <a:bodyPr anchorCtr="0" anchor="t" bIns="91425" lIns="91425" spcFirstLastPara="1" rIns="91425" wrap="square" tIns="91425">
            <a:noAutofit/>
          </a:bodyPr>
          <a:lstStyle>
            <a:lvl1pPr indent="-368300" lvl="0" marL="457200" rtl="0">
              <a:lnSpc>
                <a:spcPct val="100000"/>
              </a:lnSpc>
              <a:spcBef>
                <a:spcPts val="0"/>
              </a:spcBef>
              <a:spcAft>
                <a:spcPts val="0"/>
              </a:spcAft>
              <a:buSzPts val="2200"/>
              <a:buChar char="●"/>
              <a:defRPr>
                <a:solidFill>
                  <a:srgbClr val="434343"/>
                </a:solidFill>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1" name="Google Shape;31;p6"/>
          <p:cNvPicPr preferRelativeResize="0"/>
          <p:nvPr/>
        </p:nvPicPr>
        <p:blipFill>
          <a:blip r:embed="rId2">
            <a:alphaModFix/>
          </a:blip>
          <a:stretch>
            <a:fillRect/>
          </a:stretch>
        </p:blipFill>
        <p:spPr>
          <a:xfrm>
            <a:off x="6720202" y="244800"/>
            <a:ext cx="2221148" cy="5727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8F8F8"/>
        </a:solidFill>
      </p:bgPr>
    </p:bg>
    <p:spTree>
      <p:nvGrpSpPr>
        <p:cNvPr id="32" name="Shape 32"/>
        <p:cNvGrpSpPr/>
        <p:nvPr/>
      </p:nvGrpSpPr>
      <p:grpSpPr>
        <a:xfrm>
          <a:off x="0" y="0"/>
          <a:ext cx="0" cy="0"/>
          <a:chOff x="0" y="0"/>
          <a:chExt cx="0" cy="0"/>
        </a:xfrm>
      </p:grpSpPr>
      <p:sp>
        <p:nvSpPr>
          <p:cNvPr id="33" name="Google Shape;33;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6" name="Google Shape;36;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9F9F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Rubik Medium"/>
              <a:buNone/>
              <a:defRPr sz="2800">
                <a:solidFill>
                  <a:schemeClr val="dk1"/>
                </a:solidFill>
                <a:latin typeface="Rubik Medium"/>
                <a:ea typeface="Rubik Medium"/>
                <a:cs typeface="Rubik Medium"/>
                <a:sym typeface="Rubik Medium"/>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rgbClr val="00AFF4"/>
              </a:buClr>
              <a:buSzPts val="1800"/>
              <a:buFont typeface="Rubik"/>
              <a:buChar char="●"/>
              <a:defRPr sz="1800">
                <a:solidFill>
                  <a:schemeClr val="dk2"/>
                </a:solidFill>
                <a:latin typeface="Rubik"/>
                <a:ea typeface="Rubik"/>
                <a:cs typeface="Rubik"/>
                <a:sym typeface="Rubik"/>
              </a:defRPr>
            </a:lvl1pPr>
            <a:lvl2pPr indent="-317500" lvl="1" marL="914400" rtl="0">
              <a:lnSpc>
                <a:spcPct val="115000"/>
              </a:lnSpc>
              <a:spcBef>
                <a:spcPts val="1600"/>
              </a:spcBef>
              <a:spcAft>
                <a:spcPts val="0"/>
              </a:spcAft>
              <a:buClr>
                <a:schemeClr val="dk2"/>
              </a:buClr>
              <a:buSzPts val="1400"/>
              <a:buFont typeface="Rubik"/>
              <a:buChar char="○"/>
              <a:defRPr>
                <a:solidFill>
                  <a:schemeClr val="dk2"/>
                </a:solidFill>
                <a:latin typeface="Rubik"/>
                <a:ea typeface="Rubik"/>
                <a:cs typeface="Rubik"/>
                <a:sym typeface="Rubik"/>
              </a:defRPr>
            </a:lvl2pPr>
            <a:lvl3pPr indent="-317500" lvl="2" marL="1371600" rtl="0">
              <a:lnSpc>
                <a:spcPct val="115000"/>
              </a:lnSpc>
              <a:spcBef>
                <a:spcPts val="1600"/>
              </a:spcBef>
              <a:spcAft>
                <a:spcPts val="0"/>
              </a:spcAft>
              <a:buClr>
                <a:schemeClr val="dk2"/>
              </a:buClr>
              <a:buSzPts val="1400"/>
              <a:buFont typeface="Rubik"/>
              <a:buChar char="■"/>
              <a:defRPr>
                <a:solidFill>
                  <a:schemeClr val="dk2"/>
                </a:solidFill>
                <a:latin typeface="Rubik"/>
                <a:ea typeface="Rubik"/>
                <a:cs typeface="Rubik"/>
                <a:sym typeface="Rubik"/>
              </a:defRPr>
            </a:lvl3pPr>
            <a:lvl4pPr indent="-317500" lvl="3" marL="1828800" rtl="0">
              <a:lnSpc>
                <a:spcPct val="115000"/>
              </a:lnSpc>
              <a:spcBef>
                <a:spcPts val="1600"/>
              </a:spcBef>
              <a:spcAft>
                <a:spcPts val="0"/>
              </a:spcAft>
              <a:buClr>
                <a:schemeClr val="dk2"/>
              </a:buClr>
              <a:buSzPts val="1400"/>
              <a:buFont typeface="Rubik"/>
              <a:buChar char="●"/>
              <a:defRPr>
                <a:solidFill>
                  <a:schemeClr val="dk2"/>
                </a:solidFill>
                <a:latin typeface="Rubik"/>
                <a:ea typeface="Rubik"/>
                <a:cs typeface="Rubik"/>
                <a:sym typeface="Rubik"/>
              </a:defRPr>
            </a:lvl4pPr>
            <a:lvl5pPr indent="-317500" lvl="4" marL="2286000" rtl="0">
              <a:lnSpc>
                <a:spcPct val="115000"/>
              </a:lnSpc>
              <a:spcBef>
                <a:spcPts val="1600"/>
              </a:spcBef>
              <a:spcAft>
                <a:spcPts val="0"/>
              </a:spcAft>
              <a:buClr>
                <a:schemeClr val="dk2"/>
              </a:buClr>
              <a:buSzPts val="1400"/>
              <a:buFont typeface="Rubik"/>
              <a:buChar char="○"/>
              <a:defRPr>
                <a:solidFill>
                  <a:schemeClr val="dk2"/>
                </a:solidFill>
                <a:latin typeface="Rubik"/>
                <a:ea typeface="Rubik"/>
                <a:cs typeface="Rubik"/>
                <a:sym typeface="Rubik"/>
              </a:defRPr>
            </a:lvl5pPr>
            <a:lvl6pPr indent="-317500" lvl="5" marL="2743200" rtl="0">
              <a:lnSpc>
                <a:spcPct val="115000"/>
              </a:lnSpc>
              <a:spcBef>
                <a:spcPts val="1600"/>
              </a:spcBef>
              <a:spcAft>
                <a:spcPts val="0"/>
              </a:spcAft>
              <a:buClr>
                <a:schemeClr val="dk2"/>
              </a:buClr>
              <a:buSzPts val="1400"/>
              <a:buFont typeface="Rubik"/>
              <a:buChar char="■"/>
              <a:defRPr>
                <a:solidFill>
                  <a:schemeClr val="dk2"/>
                </a:solidFill>
                <a:latin typeface="Rubik"/>
                <a:ea typeface="Rubik"/>
                <a:cs typeface="Rubik"/>
                <a:sym typeface="Rubik"/>
              </a:defRPr>
            </a:lvl6pPr>
            <a:lvl7pPr indent="-317500" lvl="6" marL="3200400" rtl="0">
              <a:lnSpc>
                <a:spcPct val="115000"/>
              </a:lnSpc>
              <a:spcBef>
                <a:spcPts val="1600"/>
              </a:spcBef>
              <a:spcAft>
                <a:spcPts val="0"/>
              </a:spcAft>
              <a:buClr>
                <a:schemeClr val="dk2"/>
              </a:buClr>
              <a:buSzPts val="1400"/>
              <a:buFont typeface="Rubik"/>
              <a:buChar char="●"/>
              <a:defRPr>
                <a:solidFill>
                  <a:schemeClr val="dk2"/>
                </a:solidFill>
                <a:latin typeface="Rubik"/>
                <a:ea typeface="Rubik"/>
                <a:cs typeface="Rubik"/>
                <a:sym typeface="Rubik"/>
              </a:defRPr>
            </a:lvl7pPr>
            <a:lvl8pPr indent="-317500" lvl="7" marL="3657600" rtl="0">
              <a:lnSpc>
                <a:spcPct val="115000"/>
              </a:lnSpc>
              <a:spcBef>
                <a:spcPts val="1600"/>
              </a:spcBef>
              <a:spcAft>
                <a:spcPts val="0"/>
              </a:spcAft>
              <a:buClr>
                <a:schemeClr val="dk2"/>
              </a:buClr>
              <a:buSzPts val="1400"/>
              <a:buFont typeface="Rubik"/>
              <a:buChar char="○"/>
              <a:defRPr>
                <a:solidFill>
                  <a:schemeClr val="dk2"/>
                </a:solidFill>
                <a:latin typeface="Rubik"/>
                <a:ea typeface="Rubik"/>
                <a:cs typeface="Rubik"/>
                <a:sym typeface="Rubik"/>
              </a:defRPr>
            </a:lvl8pPr>
            <a:lvl9pPr indent="-317500" lvl="8" marL="4114800" rtl="0">
              <a:lnSpc>
                <a:spcPct val="115000"/>
              </a:lnSpc>
              <a:spcBef>
                <a:spcPts val="1600"/>
              </a:spcBef>
              <a:spcAft>
                <a:spcPts val="1600"/>
              </a:spcAft>
              <a:buClr>
                <a:schemeClr val="dk2"/>
              </a:buClr>
              <a:buSzPts val="1400"/>
              <a:buFont typeface="Rubik"/>
              <a:buChar char="■"/>
              <a:defRPr>
                <a:solidFill>
                  <a:schemeClr val="dk2"/>
                </a:solidFill>
                <a:latin typeface="Rubik"/>
                <a:ea typeface="Rubik"/>
                <a:cs typeface="Rubik"/>
                <a:sym typeface="Rubik"/>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hyperlink" Target="mailto:tim@howtonavigate.com" TargetMode="External"/><Relationship Id="rId4" Type="http://schemas.openxmlformats.org/officeDocument/2006/relationships/hyperlink" Target="http://howtonavigate.com" TargetMode="External"/><Relationship Id="rId5"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7.png"/><Relationship Id="rId4" Type="http://schemas.openxmlformats.org/officeDocument/2006/relationships/hyperlink" Target="http://tinyurl.com/TAGTValue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pic>
        <p:nvPicPr>
          <p:cNvPr id="41" name="Google Shape;41;p9"/>
          <p:cNvPicPr preferRelativeResize="0"/>
          <p:nvPr/>
        </p:nvPicPr>
        <p:blipFill>
          <a:blip r:embed="rId3">
            <a:alphaModFix/>
          </a:blip>
          <a:stretch>
            <a:fillRect/>
          </a:stretch>
        </p:blipFill>
        <p:spPr>
          <a:xfrm>
            <a:off x="6477575" y="1361114"/>
            <a:ext cx="2421301" cy="2421276"/>
          </a:xfrm>
          <a:prstGeom prst="rect">
            <a:avLst/>
          </a:prstGeom>
          <a:noFill/>
          <a:ln>
            <a:noFill/>
          </a:ln>
        </p:spPr>
      </p:pic>
      <p:pic>
        <p:nvPicPr>
          <p:cNvPr id="42" name="Google Shape;42;p9"/>
          <p:cNvPicPr preferRelativeResize="0"/>
          <p:nvPr/>
        </p:nvPicPr>
        <p:blipFill>
          <a:blip r:embed="rId4">
            <a:alphaModFix/>
          </a:blip>
          <a:stretch>
            <a:fillRect/>
          </a:stretch>
        </p:blipFill>
        <p:spPr>
          <a:xfrm>
            <a:off x="2971313" y="152400"/>
            <a:ext cx="3201387" cy="48387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575025" y="1727975"/>
            <a:ext cx="8520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en"/>
              <a:t>What </a:t>
            </a:r>
            <a:r>
              <a:rPr b="1" i="1" lang="en"/>
              <a:t>causes</a:t>
            </a:r>
            <a:r>
              <a:rPr lang="en"/>
              <a:t> burnout?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0" y="1404050"/>
            <a:ext cx="9398700" cy="172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“Burnout is being pulled between </a:t>
            </a:r>
            <a:r>
              <a:rPr b="1" i="1" lang="en"/>
              <a:t>expectation</a:t>
            </a:r>
            <a:r>
              <a:rPr lang="en"/>
              <a:t> &amp; </a:t>
            </a:r>
            <a:r>
              <a:rPr b="1" i="1" lang="en"/>
              <a:t>reality</a:t>
            </a:r>
            <a:r>
              <a:rPr lang="en"/>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p:nvPr/>
        </p:nvSpPr>
        <p:spPr>
          <a:xfrm>
            <a:off x="460438" y="1146900"/>
            <a:ext cx="3152400" cy="3152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0"/>
          <p:cNvSpPr/>
          <p:nvPr/>
        </p:nvSpPr>
        <p:spPr>
          <a:xfrm>
            <a:off x="5531163" y="1146900"/>
            <a:ext cx="3152400" cy="3152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0"/>
          <p:cNvSpPr txBox="1"/>
          <p:nvPr/>
        </p:nvSpPr>
        <p:spPr>
          <a:xfrm>
            <a:off x="1424488" y="2431500"/>
            <a:ext cx="1224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t>Expectations</a:t>
            </a:r>
            <a:endParaRPr u="sng"/>
          </a:p>
          <a:p>
            <a:pPr indent="0" lvl="0" marL="0" rtl="0" algn="ctr">
              <a:spcBef>
                <a:spcPts val="0"/>
              </a:spcBef>
              <a:spcAft>
                <a:spcPts val="0"/>
              </a:spcAft>
              <a:buNone/>
            </a:pPr>
            <a:r>
              <a:rPr lang="en" sz="800"/>
              <a:t>What we want/predict will happen. </a:t>
            </a:r>
            <a:endParaRPr sz="800"/>
          </a:p>
        </p:txBody>
      </p:sp>
      <p:sp>
        <p:nvSpPr>
          <p:cNvPr id="104" name="Google Shape;104;p20"/>
          <p:cNvSpPr txBox="1"/>
          <p:nvPr/>
        </p:nvSpPr>
        <p:spPr>
          <a:xfrm>
            <a:off x="6451275" y="2399700"/>
            <a:ext cx="1312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t>Reality</a:t>
            </a:r>
            <a:endParaRPr u="sng"/>
          </a:p>
          <a:p>
            <a:pPr indent="0" lvl="0" marL="0" rtl="0" algn="ctr">
              <a:spcBef>
                <a:spcPts val="0"/>
              </a:spcBef>
              <a:spcAft>
                <a:spcPts val="0"/>
              </a:spcAft>
              <a:buNone/>
            </a:pPr>
            <a:r>
              <a:rPr lang="en" sz="800"/>
              <a:t>What actually does happen. </a:t>
            </a:r>
            <a:endParaRPr sz="800"/>
          </a:p>
        </p:txBody>
      </p:sp>
      <p:cxnSp>
        <p:nvCxnSpPr>
          <p:cNvPr id="105" name="Google Shape;105;p20"/>
          <p:cNvCxnSpPr/>
          <p:nvPr/>
        </p:nvCxnSpPr>
        <p:spPr>
          <a:xfrm flipH="1" rot="10800000">
            <a:off x="3739313" y="2751300"/>
            <a:ext cx="1646400" cy="6900"/>
          </a:xfrm>
          <a:prstGeom prst="straightConnector1">
            <a:avLst/>
          </a:prstGeom>
          <a:noFill/>
          <a:ln cap="flat" cmpd="sng" w="9525">
            <a:solidFill>
              <a:schemeClr val="dk2"/>
            </a:solidFill>
            <a:prstDash val="dash"/>
            <a:round/>
            <a:headEnd len="med" w="med" type="stealth"/>
            <a:tailEnd len="med" w="med" type="stealth"/>
          </a:ln>
        </p:spPr>
      </p:cxnSp>
      <p:sp>
        <p:nvSpPr>
          <p:cNvPr id="106" name="Google Shape;106;p20"/>
          <p:cNvSpPr txBox="1"/>
          <p:nvPr/>
        </p:nvSpPr>
        <p:spPr>
          <a:xfrm>
            <a:off x="4061250" y="2371650"/>
            <a:ext cx="1021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Burnout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575025" y="1727975"/>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cultural conversation about burnout misses the point.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575025" y="1727975"/>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Feeling exhausted?</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3200"/>
              <a:t>Practice self-care. Put yourself first. Focus on your </a:t>
            </a:r>
            <a:r>
              <a:rPr b="1" i="1" lang="en" sz="3200"/>
              <a:t>passion</a:t>
            </a:r>
            <a:r>
              <a:rPr lang="en" sz="3200"/>
              <a:t>.</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animEffect filter="fade" transition="in">
                                      <p:cBhvr>
                                        <p:cTn dur="1000"/>
                                        <p:tgtEl>
                                          <p:spTgt spid="1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1" st="1"/>
                                            </p:txEl>
                                          </p:spTgt>
                                        </p:tgtEl>
                                        <p:attrNameLst>
                                          <p:attrName>style.visibility</p:attrName>
                                        </p:attrNameLst>
                                      </p:cBhvr>
                                      <p:to>
                                        <p:strVal val="visible"/>
                                      </p:to>
                                    </p:set>
                                    <p:animEffect filter="fade" transition="in">
                                      <p:cBhvr>
                                        <p:cTn dur="1000"/>
                                        <p:tgtEl>
                                          <p:spTgt spid="1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2" st="2"/>
                                            </p:txEl>
                                          </p:spTgt>
                                        </p:tgtEl>
                                        <p:attrNameLst>
                                          <p:attrName>style.visibility</p:attrName>
                                        </p:attrNameLst>
                                      </p:cBhvr>
                                      <p:to>
                                        <p:strVal val="visible"/>
                                      </p:to>
                                    </p:set>
                                    <p:animEffect filter="fade" transition="in">
                                      <p:cBhvr>
                                        <p:cTn dur="1000"/>
                                        <p:tgtEl>
                                          <p:spTgt spid="1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3" st="3"/>
                                            </p:txEl>
                                          </p:spTgt>
                                        </p:tgtEl>
                                        <p:attrNameLst>
                                          <p:attrName>style.visibility</p:attrName>
                                        </p:attrNameLst>
                                      </p:cBhvr>
                                      <p:to>
                                        <p:strVal val="visible"/>
                                      </p:to>
                                    </p:set>
                                    <p:animEffect filter="fade" transition="in">
                                      <p:cBhvr>
                                        <p:cTn dur="1000"/>
                                        <p:tgtEl>
                                          <p:spTgt spid="11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575025" y="1727975"/>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a:t>
            </a:r>
            <a:r>
              <a:rPr lang="en"/>
              <a:t>eeling ineffective?</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3200"/>
              <a:t>Grind more. Hustle harder. Focus on your </a:t>
            </a:r>
            <a:r>
              <a:rPr b="1" i="1" lang="en" sz="3200"/>
              <a:t>performance</a:t>
            </a:r>
            <a:r>
              <a:rPr lang="en" sz="3200"/>
              <a:t>.</a:t>
            </a:r>
            <a:r>
              <a:rPr lang="en"/>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animEffect filter="fade" transition="in">
                                      <p:cBhvr>
                                        <p:cTn dur="1000"/>
                                        <p:tgtEl>
                                          <p:spTgt spid="1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1" st="1"/>
                                            </p:txEl>
                                          </p:spTgt>
                                        </p:tgtEl>
                                        <p:attrNameLst>
                                          <p:attrName>style.visibility</p:attrName>
                                        </p:attrNameLst>
                                      </p:cBhvr>
                                      <p:to>
                                        <p:strVal val="visible"/>
                                      </p:to>
                                    </p:set>
                                    <p:animEffect filter="fade" transition="in">
                                      <p:cBhvr>
                                        <p:cTn dur="1000"/>
                                        <p:tgtEl>
                                          <p:spTgt spid="1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2" st="2"/>
                                            </p:txEl>
                                          </p:spTgt>
                                        </p:tgtEl>
                                        <p:attrNameLst>
                                          <p:attrName>style.visibility</p:attrName>
                                        </p:attrNameLst>
                                      </p:cBhvr>
                                      <p:to>
                                        <p:strVal val="visible"/>
                                      </p:to>
                                    </p:set>
                                    <p:animEffect filter="fade" transition="in">
                                      <p:cBhvr>
                                        <p:cTn dur="1000"/>
                                        <p:tgtEl>
                                          <p:spTgt spid="1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3" st="3"/>
                                            </p:txEl>
                                          </p:spTgt>
                                        </p:tgtEl>
                                        <p:attrNameLst>
                                          <p:attrName>style.visibility</p:attrName>
                                        </p:attrNameLst>
                                      </p:cBhvr>
                                      <p:to>
                                        <p:strVal val="visible"/>
                                      </p:to>
                                    </p:set>
                                    <p:animEffect filter="fade" transition="in">
                                      <p:cBhvr>
                                        <p:cTn dur="1000"/>
                                        <p:tgtEl>
                                          <p:spTgt spid="12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575025" y="1727975"/>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Have you heard this advice?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Does it feel </a:t>
            </a:r>
            <a:r>
              <a:rPr lang="en"/>
              <a:t>helpful, actionable, &amp; realistic?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animEffect filter="fade" transition="in">
                                      <p:cBhvr>
                                        <p:cTn dur="1000"/>
                                        <p:tgtEl>
                                          <p:spTgt spid="1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animEffect filter="fade" transition="in">
                                      <p:cBhvr>
                                        <p:cTn dur="1000"/>
                                        <p:tgtEl>
                                          <p:spTgt spid="1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animEffect filter="fade" transition="in">
                                      <p:cBhvr>
                                        <p:cTn dur="1000"/>
                                        <p:tgtEl>
                                          <p:spTgt spid="12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5"/>
          <p:cNvPicPr preferRelativeResize="0"/>
          <p:nvPr/>
        </p:nvPicPr>
        <p:blipFill>
          <a:blip r:embed="rId3">
            <a:alphaModFix/>
          </a:blip>
          <a:stretch>
            <a:fillRect/>
          </a:stretch>
        </p:blipFill>
        <p:spPr>
          <a:xfrm>
            <a:off x="2854150" y="-87175"/>
            <a:ext cx="3435698" cy="5143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type="title"/>
          </p:nvPr>
        </p:nvSpPr>
        <p:spPr>
          <a:xfrm>
            <a:off x="575025" y="771150"/>
            <a:ext cx="8520600" cy="264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t>Why is there a gap </a:t>
            </a:r>
            <a:r>
              <a:rPr lang="en" sz="3400"/>
              <a:t>between our</a:t>
            </a:r>
            <a:r>
              <a:rPr lang="en" sz="3400"/>
              <a:t> expectations and</a:t>
            </a:r>
            <a:r>
              <a:rPr lang="en" sz="3400"/>
              <a:t> </a:t>
            </a:r>
            <a:r>
              <a:rPr lang="en" sz="3400"/>
              <a:t>reality?</a:t>
            </a:r>
            <a:r>
              <a:rPr lang="en" sz="3300"/>
              <a:t>  </a:t>
            </a:r>
            <a:endParaRPr sz="3300"/>
          </a:p>
          <a:p>
            <a:pPr indent="0" lvl="0" marL="0" rtl="0" algn="ctr">
              <a:spcBef>
                <a:spcPts val="0"/>
              </a:spcBef>
              <a:spcAft>
                <a:spcPts val="0"/>
              </a:spcAft>
              <a:buNone/>
            </a:pPr>
            <a:r>
              <a:t/>
            </a:r>
            <a:endParaRPr sz="3300"/>
          </a:p>
          <a:p>
            <a:pPr indent="0" lvl="0" marL="0" rtl="0" algn="ctr">
              <a:spcBef>
                <a:spcPts val="0"/>
              </a:spcBef>
              <a:spcAft>
                <a:spcPts val="0"/>
              </a:spcAft>
              <a:buNone/>
            </a:pPr>
            <a:r>
              <a:t/>
            </a:r>
            <a:endParaRPr sz="33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7"/>
          <p:cNvSpPr/>
          <p:nvPr/>
        </p:nvSpPr>
        <p:spPr>
          <a:xfrm>
            <a:off x="3297500" y="1165742"/>
            <a:ext cx="2540100" cy="2540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 name="Google Shape;142;p27"/>
          <p:cNvGrpSpPr/>
          <p:nvPr/>
        </p:nvGrpSpPr>
        <p:grpSpPr>
          <a:xfrm>
            <a:off x="1943318" y="655361"/>
            <a:ext cx="1839307" cy="998100"/>
            <a:chOff x="1943318" y="655361"/>
            <a:chExt cx="1839307" cy="998100"/>
          </a:xfrm>
        </p:grpSpPr>
        <p:cxnSp>
          <p:nvCxnSpPr>
            <p:cNvPr id="143" name="Google Shape;143;p27"/>
            <p:cNvCxnSpPr/>
            <p:nvPr/>
          </p:nvCxnSpPr>
          <p:spPr>
            <a:xfrm>
              <a:off x="3438525" y="1309350"/>
              <a:ext cx="344100" cy="344100"/>
            </a:xfrm>
            <a:prstGeom prst="straightConnector1">
              <a:avLst/>
            </a:prstGeom>
            <a:noFill/>
            <a:ln cap="flat" cmpd="sng" w="19050">
              <a:solidFill>
                <a:srgbClr val="0E9453"/>
              </a:solidFill>
              <a:prstDash val="solid"/>
              <a:round/>
              <a:headEnd len="med" w="med" type="oval"/>
              <a:tailEnd len="sm" w="sm" type="none"/>
            </a:ln>
          </p:spPr>
        </p:cxnSp>
        <p:sp>
          <p:nvSpPr>
            <p:cNvPr id="144" name="Google Shape;144;p27"/>
            <p:cNvSpPr txBox="1"/>
            <p:nvPr/>
          </p:nvSpPr>
          <p:spPr>
            <a:xfrm>
              <a:off x="1943318" y="655361"/>
              <a:ext cx="1495200" cy="998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300" u="sng">
                  <a:solidFill>
                    <a:schemeClr val="dk1"/>
                  </a:solidFill>
                  <a:latin typeface="Quicksand"/>
                  <a:ea typeface="Quicksand"/>
                  <a:cs typeface="Quicksand"/>
                  <a:sym typeface="Quicksand"/>
                </a:rPr>
                <a:t>Mindset</a:t>
              </a:r>
              <a:endParaRPr sz="600">
                <a:latin typeface="Roboto"/>
                <a:ea typeface="Roboto"/>
                <a:cs typeface="Roboto"/>
                <a:sym typeface="Roboto"/>
              </a:endParaRPr>
            </a:p>
            <a:p>
              <a:pPr indent="0" lvl="0" marL="0" rtl="0" algn="ctr">
                <a:lnSpc>
                  <a:spcPct val="115000"/>
                </a:lnSpc>
                <a:spcBef>
                  <a:spcPts val="0"/>
                </a:spcBef>
                <a:spcAft>
                  <a:spcPts val="0"/>
                </a:spcAft>
                <a:buNone/>
              </a:pPr>
              <a:r>
                <a:rPr b="1" lang="en" sz="800">
                  <a:solidFill>
                    <a:schemeClr val="dk1"/>
                  </a:solidFill>
                  <a:latin typeface="Roboto"/>
                  <a:ea typeface="Roboto"/>
                  <a:cs typeface="Roboto"/>
                  <a:sym typeface="Roboto"/>
                </a:rPr>
                <a:t>What we believe to be true about ourselves and the world. </a:t>
              </a:r>
              <a:endParaRPr b="1" sz="800">
                <a:solidFill>
                  <a:schemeClr val="dk1"/>
                </a:solidFill>
                <a:latin typeface="Roboto"/>
                <a:ea typeface="Roboto"/>
                <a:cs typeface="Roboto"/>
                <a:sym typeface="Roboto"/>
              </a:endParaRPr>
            </a:p>
          </p:txBody>
        </p:sp>
      </p:grpSp>
      <p:grpSp>
        <p:nvGrpSpPr>
          <p:cNvPr id="145" name="Google Shape;145;p27"/>
          <p:cNvGrpSpPr/>
          <p:nvPr/>
        </p:nvGrpSpPr>
        <p:grpSpPr>
          <a:xfrm>
            <a:off x="1900218" y="3152297"/>
            <a:ext cx="1881232" cy="669600"/>
            <a:chOff x="1900218" y="3152297"/>
            <a:chExt cx="1881232" cy="669600"/>
          </a:xfrm>
        </p:grpSpPr>
        <p:cxnSp>
          <p:nvCxnSpPr>
            <p:cNvPr id="146" name="Google Shape;146;p27"/>
            <p:cNvCxnSpPr/>
            <p:nvPr/>
          </p:nvCxnSpPr>
          <p:spPr>
            <a:xfrm flipH="1" rot="10800000">
              <a:off x="3436150" y="3214625"/>
              <a:ext cx="345300" cy="342900"/>
            </a:xfrm>
            <a:prstGeom prst="straightConnector1">
              <a:avLst/>
            </a:prstGeom>
            <a:noFill/>
            <a:ln cap="flat" cmpd="sng" w="19050">
              <a:solidFill>
                <a:srgbClr val="085631"/>
              </a:solidFill>
              <a:prstDash val="solid"/>
              <a:round/>
              <a:headEnd len="med" w="med" type="oval"/>
              <a:tailEnd len="sm" w="sm" type="none"/>
            </a:ln>
          </p:spPr>
        </p:cxnSp>
        <p:sp>
          <p:nvSpPr>
            <p:cNvPr id="147" name="Google Shape;147;p27"/>
            <p:cNvSpPr txBox="1"/>
            <p:nvPr/>
          </p:nvSpPr>
          <p:spPr>
            <a:xfrm>
              <a:off x="1900218" y="3152297"/>
              <a:ext cx="14952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300" u="sng">
                  <a:solidFill>
                    <a:schemeClr val="dk1"/>
                  </a:solidFill>
                  <a:latin typeface="Quicksand"/>
                  <a:ea typeface="Quicksand"/>
                  <a:cs typeface="Quicksand"/>
                  <a:sym typeface="Quicksand"/>
                </a:rPr>
                <a:t>Reality</a:t>
              </a:r>
              <a:endParaRPr sz="800">
                <a:latin typeface="Roboto"/>
                <a:ea typeface="Roboto"/>
                <a:cs typeface="Roboto"/>
                <a:sym typeface="Roboto"/>
              </a:endParaRPr>
            </a:p>
            <a:p>
              <a:pPr indent="0" lvl="0" marL="0" rtl="0" algn="ctr">
                <a:lnSpc>
                  <a:spcPct val="115000"/>
                </a:lnSpc>
                <a:spcBef>
                  <a:spcPts val="0"/>
                </a:spcBef>
                <a:spcAft>
                  <a:spcPts val="0"/>
                </a:spcAft>
                <a:buNone/>
              </a:pPr>
              <a:r>
                <a:rPr b="1" lang="en" sz="800">
                  <a:solidFill>
                    <a:schemeClr val="dk1"/>
                  </a:solidFill>
                  <a:latin typeface="Roboto"/>
                  <a:ea typeface="Roboto"/>
                  <a:cs typeface="Roboto"/>
                  <a:sym typeface="Roboto"/>
                </a:rPr>
                <a:t>What actually happens in the world. </a:t>
              </a:r>
              <a:endParaRPr b="1" sz="8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b="1" sz="800">
                <a:latin typeface="Roboto"/>
                <a:ea typeface="Roboto"/>
                <a:cs typeface="Roboto"/>
                <a:sym typeface="Roboto"/>
              </a:endParaRPr>
            </a:p>
          </p:txBody>
        </p:sp>
      </p:grpSp>
      <p:sp>
        <p:nvSpPr>
          <p:cNvPr id="148" name="Google Shape;148;p27"/>
          <p:cNvSpPr/>
          <p:nvPr/>
        </p:nvSpPr>
        <p:spPr>
          <a:xfrm flipH="1" rot="-1800047">
            <a:off x="3221956" y="1086434"/>
            <a:ext cx="2690936" cy="2690936"/>
          </a:xfrm>
          <a:prstGeom prst="blockArc">
            <a:avLst>
              <a:gd fmla="val 14348563" name="adj1"/>
              <a:gd fmla="val 19872341" name="adj2"/>
              <a:gd fmla="val 9100" name="adj3"/>
            </a:avLst>
          </a:prstGeom>
          <a:solidFill>
            <a:srgbClr val="0E945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9" name="Google Shape;149;p27"/>
          <p:cNvGrpSpPr/>
          <p:nvPr/>
        </p:nvGrpSpPr>
        <p:grpSpPr>
          <a:xfrm>
            <a:off x="5343425" y="3152300"/>
            <a:ext cx="2476024" cy="998100"/>
            <a:chOff x="5343425" y="3152300"/>
            <a:chExt cx="2476024" cy="998100"/>
          </a:xfrm>
        </p:grpSpPr>
        <p:cxnSp>
          <p:nvCxnSpPr>
            <p:cNvPr id="150" name="Google Shape;150;p27"/>
            <p:cNvCxnSpPr/>
            <p:nvPr/>
          </p:nvCxnSpPr>
          <p:spPr>
            <a:xfrm rot="10800000">
              <a:off x="5343425" y="3214625"/>
              <a:ext cx="354900" cy="350100"/>
            </a:xfrm>
            <a:prstGeom prst="straightConnector1">
              <a:avLst/>
            </a:prstGeom>
            <a:noFill/>
            <a:ln cap="flat" cmpd="sng" w="19050">
              <a:solidFill>
                <a:srgbClr val="0E9453"/>
              </a:solidFill>
              <a:prstDash val="solid"/>
              <a:round/>
              <a:headEnd len="med" w="med" type="oval"/>
              <a:tailEnd len="sm" w="sm" type="none"/>
            </a:ln>
          </p:spPr>
        </p:cxnSp>
        <p:sp>
          <p:nvSpPr>
            <p:cNvPr id="151" name="Google Shape;151;p27"/>
            <p:cNvSpPr txBox="1"/>
            <p:nvPr/>
          </p:nvSpPr>
          <p:spPr>
            <a:xfrm>
              <a:off x="5718549" y="3152300"/>
              <a:ext cx="2100900" cy="998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300" u="sng">
                  <a:solidFill>
                    <a:schemeClr val="dk1"/>
                  </a:solidFill>
                  <a:latin typeface="Quicksand"/>
                  <a:ea typeface="Quicksand"/>
                  <a:cs typeface="Quicksand"/>
                  <a:sym typeface="Quicksand"/>
                </a:rPr>
                <a:t>Expectations</a:t>
              </a:r>
              <a:endParaRPr sz="800">
                <a:latin typeface="Roboto"/>
                <a:ea typeface="Roboto"/>
                <a:cs typeface="Roboto"/>
                <a:sym typeface="Roboto"/>
              </a:endParaRPr>
            </a:p>
            <a:p>
              <a:pPr indent="0" lvl="0" marL="0" rtl="0" algn="ctr">
                <a:lnSpc>
                  <a:spcPct val="115000"/>
                </a:lnSpc>
                <a:spcBef>
                  <a:spcPts val="0"/>
                </a:spcBef>
                <a:spcAft>
                  <a:spcPts val="0"/>
                </a:spcAft>
                <a:buClr>
                  <a:schemeClr val="dk1"/>
                </a:buClr>
                <a:buSzPts val="1100"/>
                <a:buFont typeface="Arial"/>
                <a:buNone/>
              </a:pPr>
              <a:r>
                <a:rPr b="1" lang="en" sz="800">
                  <a:solidFill>
                    <a:schemeClr val="dk1"/>
                  </a:solidFill>
                  <a:latin typeface="Roboto"/>
                  <a:ea typeface="Roboto"/>
                  <a:cs typeface="Roboto"/>
                  <a:sym typeface="Roboto"/>
                </a:rPr>
                <a:t>What we want/predict will happen in the world. </a:t>
              </a:r>
              <a:endParaRPr sz="600">
                <a:solidFill>
                  <a:schemeClr val="dk1"/>
                </a:solidFill>
                <a:latin typeface="Roboto"/>
                <a:ea typeface="Roboto"/>
                <a:cs typeface="Roboto"/>
                <a:sym typeface="Roboto"/>
              </a:endParaRPr>
            </a:p>
            <a:p>
              <a:pPr indent="0" lvl="0" marL="0" rtl="0" algn="ctr">
                <a:lnSpc>
                  <a:spcPct val="115000"/>
                </a:lnSpc>
                <a:spcBef>
                  <a:spcPts val="0"/>
                </a:spcBef>
                <a:spcAft>
                  <a:spcPts val="0"/>
                </a:spcAft>
                <a:buNone/>
              </a:pPr>
              <a:r>
                <a:t/>
              </a:r>
              <a:endParaRPr b="1" sz="800">
                <a:solidFill>
                  <a:schemeClr val="dk1"/>
                </a:solidFill>
                <a:latin typeface="Roboto"/>
                <a:ea typeface="Roboto"/>
                <a:cs typeface="Roboto"/>
                <a:sym typeface="Roboto"/>
              </a:endParaRPr>
            </a:p>
          </p:txBody>
        </p:sp>
      </p:grpSp>
      <p:grpSp>
        <p:nvGrpSpPr>
          <p:cNvPr id="152" name="Google Shape;152;p27"/>
          <p:cNvGrpSpPr/>
          <p:nvPr/>
        </p:nvGrpSpPr>
        <p:grpSpPr>
          <a:xfrm>
            <a:off x="5344775" y="726150"/>
            <a:ext cx="2298899" cy="927300"/>
            <a:chOff x="5344775" y="726150"/>
            <a:chExt cx="2298899" cy="927300"/>
          </a:xfrm>
        </p:grpSpPr>
        <p:cxnSp>
          <p:nvCxnSpPr>
            <p:cNvPr id="153" name="Google Shape;153;p27"/>
            <p:cNvCxnSpPr/>
            <p:nvPr/>
          </p:nvCxnSpPr>
          <p:spPr>
            <a:xfrm flipH="1">
              <a:off x="5344775" y="1314450"/>
              <a:ext cx="336900" cy="339000"/>
            </a:xfrm>
            <a:prstGeom prst="straightConnector1">
              <a:avLst/>
            </a:prstGeom>
            <a:noFill/>
            <a:ln cap="flat" cmpd="sng" w="19050">
              <a:solidFill>
                <a:srgbClr val="085631"/>
              </a:solidFill>
              <a:prstDash val="solid"/>
              <a:round/>
              <a:headEnd len="med" w="med" type="oval"/>
              <a:tailEnd len="sm" w="sm" type="none"/>
            </a:ln>
          </p:spPr>
        </p:cxnSp>
        <p:sp>
          <p:nvSpPr>
            <p:cNvPr id="154" name="Google Shape;154;p27"/>
            <p:cNvSpPr txBox="1"/>
            <p:nvPr/>
          </p:nvSpPr>
          <p:spPr>
            <a:xfrm>
              <a:off x="5681674" y="726150"/>
              <a:ext cx="1962000" cy="85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300" u="sng">
                  <a:latin typeface="Quicksand"/>
                  <a:ea typeface="Quicksand"/>
                  <a:cs typeface="Quicksand"/>
                  <a:sym typeface="Quicksand"/>
                </a:rPr>
                <a:t>Success</a:t>
              </a:r>
              <a:endParaRPr b="1" sz="2300" u="sng">
                <a:latin typeface="Quicksand"/>
                <a:ea typeface="Quicksand"/>
                <a:cs typeface="Quicksand"/>
                <a:sym typeface="Quicksand"/>
              </a:endParaRPr>
            </a:p>
            <a:p>
              <a:pPr indent="0" lvl="0" marL="0" rtl="0" algn="ctr">
                <a:lnSpc>
                  <a:spcPct val="115000"/>
                </a:lnSpc>
                <a:spcBef>
                  <a:spcPts val="0"/>
                </a:spcBef>
                <a:spcAft>
                  <a:spcPts val="0"/>
                </a:spcAft>
                <a:buNone/>
              </a:pPr>
              <a:r>
                <a:rPr b="1" lang="en" sz="800">
                  <a:solidFill>
                    <a:schemeClr val="dk1"/>
                  </a:solidFill>
                  <a:latin typeface="Roboto"/>
                  <a:ea typeface="Roboto"/>
                  <a:cs typeface="Roboto"/>
                  <a:sym typeface="Roboto"/>
                </a:rPr>
                <a:t>What’s worthy and valuable in the world. </a:t>
              </a:r>
              <a:endParaRPr b="1" sz="800">
                <a:latin typeface="Roboto"/>
                <a:ea typeface="Roboto"/>
                <a:cs typeface="Roboto"/>
                <a:sym typeface="Roboto"/>
              </a:endParaRPr>
            </a:p>
          </p:txBody>
        </p:sp>
      </p:grpSp>
      <p:sp>
        <p:nvSpPr>
          <p:cNvPr id="155" name="Google Shape;155;p27"/>
          <p:cNvSpPr/>
          <p:nvPr/>
        </p:nvSpPr>
        <p:spPr>
          <a:xfrm rot="1800047">
            <a:off x="3219843" y="1086434"/>
            <a:ext cx="2690936" cy="2690936"/>
          </a:xfrm>
          <a:prstGeom prst="blockArc">
            <a:avLst>
              <a:gd fmla="val 14545937" name="adj1"/>
              <a:gd fmla="val 19902139" name="adj2"/>
              <a:gd fmla="val 9115" name="adj3"/>
            </a:avLst>
          </a:prstGeom>
          <a:solidFill>
            <a:srgbClr val="085631"/>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7"/>
          <p:cNvSpPr/>
          <p:nvPr/>
        </p:nvSpPr>
        <p:spPr>
          <a:xfrm rot="9000757">
            <a:off x="3213964" y="1086020"/>
            <a:ext cx="2690226" cy="2690226"/>
          </a:xfrm>
          <a:prstGeom prst="blockArc">
            <a:avLst>
              <a:gd fmla="val 18041678" name="adj1"/>
              <a:gd fmla="val 1798478" name="adj2"/>
              <a:gd fmla="val 9595" name="adj3"/>
            </a:avLst>
          </a:prstGeom>
          <a:solidFill>
            <a:srgbClr val="085631"/>
          </a:solidFill>
          <a:ln>
            <a:noFill/>
          </a:ln>
          <a:effectLst>
            <a:outerShdw blurRad="71438" rotWithShape="0" algn="bl"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7"/>
          <p:cNvSpPr/>
          <p:nvPr/>
        </p:nvSpPr>
        <p:spPr>
          <a:xfrm flipH="1" rot="-9000757">
            <a:off x="3221634" y="1086770"/>
            <a:ext cx="2690226" cy="2690226"/>
          </a:xfrm>
          <a:prstGeom prst="blockArc">
            <a:avLst>
              <a:gd fmla="val 17967225" name="adj1"/>
              <a:gd fmla="val 1529547" name="adj2"/>
              <a:gd fmla="val 9279" name="adj3"/>
            </a:avLst>
          </a:prstGeom>
          <a:solidFill>
            <a:srgbClr val="0E945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7"/>
          <p:cNvSpPr/>
          <p:nvPr/>
        </p:nvSpPr>
        <p:spPr>
          <a:xfrm rot="8100000">
            <a:off x="3166119" y="2257450"/>
            <a:ext cx="363170" cy="363170"/>
          </a:xfrm>
          <a:prstGeom prst="rtTriangle">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7"/>
          <p:cNvSpPr/>
          <p:nvPr/>
        </p:nvSpPr>
        <p:spPr>
          <a:xfrm rot="-2700000">
            <a:off x="5598628" y="2250288"/>
            <a:ext cx="363170" cy="363170"/>
          </a:xfrm>
          <a:prstGeom prst="rtTriangle">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7"/>
          <p:cNvSpPr/>
          <p:nvPr/>
        </p:nvSpPr>
        <p:spPr>
          <a:xfrm rot="2700000">
            <a:off x="4382023" y="3463061"/>
            <a:ext cx="363170" cy="363170"/>
          </a:xfrm>
          <a:prstGeom prst="rtTriangle">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7"/>
          <p:cNvSpPr/>
          <p:nvPr/>
        </p:nvSpPr>
        <p:spPr>
          <a:xfrm rot="-8100000">
            <a:off x="4382715" y="1027393"/>
            <a:ext cx="363170" cy="363170"/>
          </a:xfrm>
          <a:prstGeom prst="rtTriangle">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7"/>
          <p:cNvSpPr txBox="1"/>
          <p:nvPr/>
        </p:nvSpPr>
        <p:spPr>
          <a:xfrm>
            <a:off x="2336550" y="1056450"/>
            <a:ext cx="444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ubik"/>
              <a:ea typeface="Rubik"/>
              <a:cs typeface="Rubik"/>
              <a:sym typeface="Rubi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10"/>
          <p:cNvSpPr txBox="1"/>
          <p:nvPr>
            <p:ph type="title"/>
          </p:nvPr>
        </p:nvSpPr>
        <p:spPr>
          <a:xfrm>
            <a:off x="311700" y="2216850"/>
            <a:ext cx="8520600" cy="70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Education is at an inflection point.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8"/>
          <p:cNvPicPr preferRelativeResize="0"/>
          <p:nvPr/>
        </p:nvPicPr>
        <p:blipFill>
          <a:blip r:embed="rId3">
            <a:alphaModFix/>
          </a:blip>
          <a:stretch>
            <a:fillRect/>
          </a:stretch>
        </p:blipFill>
        <p:spPr>
          <a:xfrm>
            <a:off x="719075" y="0"/>
            <a:ext cx="7705846" cy="5143502"/>
          </a:xfrm>
          <a:prstGeom prst="rect">
            <a:avLst/>
          </a:prstGeom>
          <a:noFill/>
          <a:ln>
            <a:noFill/>
          </a:ln>
        </p:spPr>
      </p:pic>
      <p:sp>
        <p:nvSpPr>
          <p:cNvPr id="168" name="Google Shape;168;p28"/>
          <p:cNvSpPr txBox="1"/>
          <p:nvPr/>
        </p:nvSpPr>
        <p:spPr>
          <a:xfrm>
            <a:off x="4466568" y="84711"/>
            <a:ext cx="1495200" cy="714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300" u="sng">
                <a:solidFill>
                  <a:schemeClr val="dk1"/>
                </a:solidFill>
                <a:latin typeface="Quicksand"/>
                <a:ea typeface="Quicksand"/>
                <a:cs typeface="Quicksand"/>
                <a:sym typeface="Quicksand"/>
              </a:rPr>
              <a:t>Mindset</a:t>
            </a:r>
            <a:endParaRPr sz="600">
              <a:latin typeface="Roboto"/>
              <a:ea typeface="Roboto"/>
              <a:cs typeface="Roboto"/>
              <a:sym typeface="Roboto"/>
            </a:endParaRPr>
          </a:p>
          <a:p>
            <a:pPr indent="0" lvl="0" marL="0" rtl="0" algn="ctr">
              <a:lnSpc>
                <a:spcPct val="115000"/>
              </a:lnSpc>
              <a:spcBef>
                <a:spcPts val="0"/>
              </a:spcBef>
              <a:spcAft>
                <a:spcPts val="0"/>
              </a:spcAft>
              <a:buNone/>
            </a:pPr>
            <a:r>
              <a:rPr b="1" lang="en" sz="800">
                <a:solidFill>
                  <a:schemeClr val="dk1"/>
                </a:solidFill>
                <a:latin typeface="Roboto"/>
                <a:ea typeface="Roboto"/>
                <a:cs typeface="Roboto"/>
                <a:sym typeface="Roboto"/>
              </a:rPr>
              <a:t>The goal of life is to win. </a:t>
            </a:r>
            <a:endParaRPr b="1" sz="800">
              <a:latin typeface="Roboto"/>
              <a:ea typeface="Roboto"/>
              <a:cs typeface="Roboto"/>
              <a:sym typeface="Roboto"/>
            </a:endParaRPr>
          </a:p>
        </p:txBody>
      </p:sp>
      <p:sp>
        <p:nvSpPr>
          <p:cNvPr id="169" name="Google Shape;169;p28"/>
          <p:cNvSpPr txBox="1"/>
          <p:nvPr/>
        </p:nvSpPr>
        <p:spPr>
          <a:xfrm>
            <a:off x="3591000" y="1009325"/>
            <a:ext cx="1962000" cy="85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300" u="sng">
                <a:latin typeface="Quicksand"/>
                <a:ea typeface="Quicksand"/>
                <a:cs typeface="Quicksand"/>
                <a:sym typeface="Quicksand"/>
              </a:rPr>
              <a:t>Success</a:t>
            </a:r>
            <a:endParaRPr b="1" sz="2300" u="sng">
              <a:latin typeface="Quicksand"/>
              <a:ea typeface="Quicksand"/>
              <a:cs typeface="Quicksand"/>
              <a:sym typeface="Quicksand"/>
            </a:endParaRPr>
          </a:p>
          <a:p>
            <a:pPr indent="0" lvl="0" marL="0" rtl="0" algn="ctr">
              <a:lnSpc>
                <a:spcPct val="115000"/>
              </a:lnSpc>
              <a:spcBef>
                <a:spcPts val="0"/>
              </a:spcBef>
              <a:spcAft>
                <a:spcPts val="0"/>
              </a:spcAft>
              <a:buNone/>
            </a:pPr>
            <a:r>
              <a:rPr b="1" lang="en" sz="800">
                <a:latin typeface="Roboto"/>
                <a:ea typeface="Roboto"/>
                <a:cs typeface="Roboto"/>
                <a:sym typeface="Roboto"/>
              </a:rPr>
              <a:t>D</a:t>
            </a:r>
            <a:r>
              <a:rPr b="1" lang="en" sz="800">
                <a:latin typeface="Roboto"/>
                <a:ea typeface="Roboto"/>
                <a:cs typeface="Roboto"/>
                <a:sym typeface="Roboto"/>
              </a:rPr>
              <a:t>efined by how you compare to other people. </a:t>
            </a:r>
            <a:endParaRPr b="1" sz="800">
              <a:latin typeface="Roboto"/>
              <a:ea typeface="Roboto"/>
              <a:cs typeface="Roboto"/>
              <a:sym typeface="Roboto"/>
            </a:endParaRPr>
          </a:p>
        </p:txBody>
      </p:sp>
      <p:sp>
        <p:nvSpPr>
          <p:cNvPr id="170" name="Google Shape;170;p28"/>
          <p:cNvSpPr txBox="1"/>
          <p:nvPr/>
        </p:nvSpPr>
        <p:spPr>
          <a:xfrm>
            <a:off x="3297175" y="2151450"/>
            <a:ext cx="2100900" cy="85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300" u="sng">
                <a:solidFill>
                  <a:schemeClr val="dk1"/>
                </a:solidFill>
                <a:latin typeface="Quicksand"/>
                <a:ea typeface="Quicksand"/>
                <a:cs typeface="Quicksand"/>
                <a:sym typeface="Quicksand"/>
              </a:rPr>
              <a:t>Expectations</a:t>
            </a:r>
            <a:endParaRPr sz="800">
              <a:latin typeface="Roboto"/>
              <a:ea typeface="Roboto"/>
              <a:cs typeface="Roboto"/>
              <a:sym typeface="Roboto"/>
            </a:endParaRPr>
          </a:p>
          <a:p>
            <a:pPr indent="0" lvl="0" marL="0" rtl="0" algn="ctr">
              <a:lnSpc>
                <a:spcPct val="115000"/>
              </a:lnSpc>
              <a:spcBef>
                <a:spcPts val="0"/>
              </a:spcBef>
              <a:spcAft>
                <a:spcPts val="0"/>
              </a:spcAft>
              <a:buNone/>
            </a:pPr>
            <a:r>
              <a:rPr b="1" lang="en" sz="800">
                <a:solidFill>
                  <a:schemeClr val="dk1"/>
                </a:solidFill>
                <a:latin typeface="Roboto"/>
                <a:ea typeface="Roboto"/>
                <a:cs typeface="Roboto"/>
                <a:sym typeface="Roboto"/>
              </a:rPr>
              <a:t>Acquire the </a:t>
            </a:r>
            <a:r>
              <a:rPr b="1" i="1" lang="en" sz="800">
                <a:solidFill>
                  <a:schemeClr val="dk1"/>
                </a:solidFill>
                <a:latin typeface="Roboto"/>
                <a:ea typeface="Roboto"/>
                <a:cs typeface="Roboto"/>
                <a:sym typeface="Roboto"/>
              </a:rPr>
              <a:t>most (</a:t>
            </a:r>
            <a:r>
              <a:rPr b="1" lang="en" sz="800">
                <a:solidFill>
                  <a:schemeClr val="dk1"/>
                </a:solidFill>
                <a:latin typeface="Roboto"/>
                <a:ea typeface="Roboto"/>
                <a:cs typeface="Roboto"/>
                <a:sym typeface="Roboto"/>
              </a:rPr>
              <a:t>status, prestige, power wealth.)</a:t>
            </a:r>
            <a:endParaRPr b="1" sz="600">
              <a:latin typeface="Roboto"/>
              <a:ea typeface="Roboto"/>
              <a:cs typeface="Roboto"/>
              <a:sym typeface="Roboto"/>
            </a:endParaRPr>
          </a:p>
        </p:txBody>
      </p:sp>
      <p:sp>
        <p:nvSpPr>
          <p:cNvPr id="171" name="Google Shape;171;p28"/>
          <p:cNvSpPr txBox="1"/>
          <p:nvPr/>
        </p:nvSpPr>
        <p:spPr>
          <a:xfrm>
            <a:off x="3712200" y="3148625"/>
            <a:ext cx="1495200" cy="714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300" u="sng">
                <a:solidFill>
                  <a:schemeClr val="dk1"/>
                </a:solidFill>
                <a:latin typeface="Quicksand"/>
                <a:ea typeface="Quicksand"/>
                <a:cs typeface="Quicksand"/>
                <a:sym typeface="Quicksand"/>
              </a:rPr>
              <a:t>Reality</a:t>
            </a:r>
            <a:endParaRPr sz="800">
              <a:latin typeface="Roboto"/>
              <a:ea typeface="Roboto"/>
              <a:cs typeface="Roboto"/>
              <a:sym typeface="Roboto"/>
            </a:endParaRPr>
          </a:p>
          <a:p>
            <a:pPr indent="0" lvl="0" marL="0" rtl="0" algn="ctr">
              <a:lnSpc>
                <a:spcPct val="115000"/>
              </a:lnSpc>
              <a:spcBef>
                <a:spcPts val="0"/>
              </a:spcBef>
              <a:spcAft>
                <a:spcPts val="0"/>
              </a:spcAft>
              <a:buNone/>
            </a:pPr>
            <a:r>
              <a:rPr b="1" lang="en" sz="800">
                <a:solidFill>
                  <a:schemeClr val="dk1"/>
                </a:solidFill>
                <a:latin typeface="Roboto"/>
                <a:ea typeface="Roboto"/>
                <a:cs typeface="Roboto"/>
                <a:sym typeface="Roboto"/>
              </a:rPr>
              <a:t>Never have enough.</a:t>
            </a:r>
            <a:endParaRPr b="1" sz="8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b="1" sz="800">
              <a:latin typeface="Roboto"/>
              <a:ea typeface="Roboto"/>
              <a:cs typeface="Roboto"/>
              <a:sym typeface="Roboto"/>
            </a:endParaRPr>
          </a:p>
        </p:txBody>
      </p:sp>
      <p:cxnSp>
        <p:nvCxnSpPr>
          <p:cNvPr id="172" name="Google Shape;172;p28"/>
          <p:cNvCxnSpPr>
            <a:stCxn id="168" idx="1"/>
            <a:endCxn id="169" idx="0"/>
          </p:cNvCxnSpPr>
          <p:nvPr/>
        </p:nvCxnSpPr>
        <p:spPr>
          <a:xfrm>
            <a:off x="4466568" y="442161"/>
            <a:ext cx="105300" cy="567300"/>
          </a:xfrm>
          <a:prstGeom prst="curvedConnector4">
            <a:avLst>
              <a:gd fmla="val -226140" name="adj1"/>
              <a:gd fmla="val 81492" name="adj2"/>
            </a:avLst>
          </a:prstGeom>
          <a:noFill/>
          <a:ln cap="flat" cmpd="sng" w="9525">
            <a:solidFill>
              <a:schemeClr val="dk2"/>
            </a:solidFill>
            <a:prstDash val="solid"/>
            <a:round/>
            <a:headEnd len="med" w="med" type="none"/>
            <a:tailEnd len="med" w="med" type="triangle"/>
          </a:ln>
        </p:spPr>
      </p:cxnSp>
      <p:cxnSp>
        <p:nvCxnSpPr>
          <p:cNvPr id="173" name="Google Shape;173;p28"/>
          <p:cNvCxnSpPr>
            <a:stCxn id="169" idx="2"/>
            <a:endCxn id="170" idx="0"/>
          </p:cNvCxnSpPr>
          <p:nvPr/>
        </p:nvCxnSpPr>
        <p:spPr>
          <a:xfrm rot="5400000">
            <a:off x="4317000" y="1896425"/>
            <a:ext cx="285600" cy="224400"/>
          </a:xfrm>
          <a:prstGeom prst="curvedConnector3">
            <a:avLst>
              <a:gd fmla="val 50004" name="adj1"/>
            </a:avLst>
          </a:prstGeom>
          <a:noFill/>
          <a:ln cap="flat" cmpd="sng" w="9525">
            <a:solidFill>
              <a:schemeClr val="dk2"/>
            </a:solidFill>
            <a:prstDash val="solid"/>
            <a:round/>
            <a:headEnd len="med" w="med" type="none"/>
            <a:tailEnd len="med" w="med" type="triangle"/>
          </a:ln>
        </p:spPr>
      </p:cxnSp>
      <p:cxnSp>
        <p:nvCxnSpPr>
          <p:cNvPr id="174" name="Google Shape;174;p28"/>
          <p:cNvCxnSpPr>
            <a:stCxn id="170" idx="2"/>
            <a:endCxn id="171" idx="0"/>
          </p:cNvCxnSpPr>
          <p:nvPr/>
        </p:nvCxnSpPr>
        <p:spPr>
          <a:xfrm flipH="1" rot="-5400000">
            <a:off x="4333375" y="3022200"/>
            <a:ext cx="140700" cy="112200"/>
          </a:xfrm>
          <a:prstGeom prst="curvedConnector3">
            <a:avLst>
              <a:gd fmla="val 49991" name="adj1"/>
            </a:avLst>
          </a:prstGeom>
          <a:noFill/>
          <a:ln cap="flat" cmpd="sng" w="9525">
            <a:solidFill>
              <a:schemeClr val="dk2"/>
            </a:solidFill>
            <a:prstDash val="solid"/>
            <a:round/>
            <a:headEnd len="med" w="med" type="none"/>
            <a:tailEnd len="med" w="med" type="triangle"/>
          </a:ln>
        </p:spPr>
      </p:cxnSp>
      <p:sp>
        <p:nvSpPr>
          <p:cNvPr id="175" name="Google Shape;175;p28"/>
          <p:cNvSpPr txBox="1"/>
          <p:nvPr/>
        </p:nvSpPr>
        <p:spPr>
          <a:xfrm>
            <a:off x="792450" y="129275"/>
            <a:ext cx="3000000" cy="945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300">
                <a:solidFill>
                  <a:srgbClr val="00AFF4"/>
                </a:solidFill>
                <a:latin typeface="Quicksand"/>
                <a:ea typeface="Quicksand"/>
                <a:cs typeface="Quicksand"/>
                <a:sym typeface="Quicksand"/>
              </a:rPr>
              <a:t>The Performance Mindset</a:t>
            </a:r>
            <a:endParaRPr b="1">
              <a:solidFill>
                <a:srgbClr val="00AFF4"/>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9"/>
          <p:cNvPicPr preferRelativeResize="0"/>
          <p:nvPr/>
        </p:nvPicPr>
        <p:blipFill>
          <a:blip r:embed="rId3">
            <a:alphaModFix/>
          </a:blip>
          <a:stretch>
            <a:fillRect/>
          </a:stretch>
        </p:blipFill>
        <p:spPr>
          <a:xfrm>
            <a:off x="719075" y="0"/>
            <a:ext cx="7705846" cy="5143502"/>
          </a:xfrm>
          <a:prstGeom prst="rect">
            <a:avLst/>
          </a:prstGeom>
          <a:noFill/>
          <a:ln>
            <a:noFill/>
          </a:ln>
        </p:spPr>
      </p:pic>
      <p:sp>
        <p:nvSpPr>
          <p:cNvPr id="181" name="Google Shape;181;p29"/>
          <p:cNvSpPr txBox="1"/>
          <p:nvPr/>
        </p:nvSpPr>
        <p:spPr>
          <a:xfrm>
            <a:off x="4466568" y="84711"/>
            <a:ext cx="1495200" cy="85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300" u="sng">
                <a:solidFill>
                  <a:schemeClr val="dk1"/>
                </a:solidFill>
                <a:latin typeface="Quicksand"/>
                <a:ea typeface="Quicksand"/>
                <a:cs typeface="Quicksand"/>
                <a:sym typeface="Quicksand"/>
              </a:rPr>
              <a:t>Mindset</a:t>
            </a:r>
            <a:endParaRPr sz="600">
              <a:latin typeface="Roboto"/>
              <a:ea typeface="Roboto"/>
              <a:cs typeface="Roboto"/>
              <a:sym typeface="Roboto"/>
            </a:endParaRPr>
          </a:p>
          <a:p>
            <a:pPr indent="0" lvl="0" marL="0" rtl="0" algn="ctr">
              <a:lnSpc>
                <a:spcPct val="115000"/>
              </a:lnSpc>
              <a:spcBef>
                <a:spcPts val="0"/>
              </a:spcBef>
              <a:spcAft>
                <a:spcPts val="0"/>
              </a:spcAft>
              <a:buNone/>
            </a:pPr>
            <a:r>
              <a:rPr b="1" lang="en" sz="800">
                <a:solidFill>
                  <a:schemeClr val="dk1"/>
                </a:solidFill>
                <a:latin typeface="Roboto"/>
                <a:ea typeface="Roboto"/>
                <a:cs typeface="Roboto"/>
                <a:sym typeface="Roboto"/>
              </a:rPr>
              <a:t>The goal of life is to be happy. </a:t>
            </a:r>
            <a:endParaRPr b="1" sz="800">
              <a:latin typeface="Roboto"/>
              <a:ea typeface="Roboto"/>
              <a:cs typeface="Roboto"/>
              <a:sym typeface="Roboto"/>
            </a:endParaRPr>
          </a:p>
        </p:txBody>
      </p:sp>
      <p:sp>
        <p:nvSpPr>
          <p:cNvPr id="182" name="Google Shape;182;p29"/>
          <p:cNvSpPr txBox="1"/>
          <p:nvPr/>
        </p:nvSpPr>
        <p:spPr>
          <a:xfrm>
            <a:off x="3591000" y="1009325"/>
            <a:ext cx="1962000" cy="714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300" u="sng">
                <a:latin typeface="Quicksand"/>
                <a:ea typeface="Quicksand"/>
                <a:cs typeface="Quicksand"/>
                <a:sym typeface="Quicksand"/>
              </a:rPr>
              <a:t>Success</a:t>
            </a:r>
            <a:endParaRPr b="1" sz="2300" u="sng">
              <a:latin typeface="Quicksand"/>
              <a:ea typeface="Quicksand"/>
              <a:cs typeface="Quicksand"/>
              <a:sym typeface="Quicksand"/>
            </a:endParaRPr>
          </a:p>
          <a:p>
            <a:pPr indent="0" lvl="0" marL="0" rtl="0" algn="ctr">
              <a:lnSpc>
                <a:spcPct val="115000"/>
              </a:lnSpc>
              <a:spcBef>
                <a:spcPts val="0"/>
              </a:spcBef>
              <a:spcAft>
                <a:spcPts val="0"/>
              </a:spcAft>
              <a:buNone/>
            </a:pPr>
            <a:r>
              <a:rPr b="1" lang="en" sz="800">
                <a:latin typeface="Roboto"/>
                <a:ea typeface="Roboto"/>
                <a:cs typeface="Roboto"/>
                <a:sym typeface="Roboto"/>
              </a:rPr>
              <a:t>Defined by how feel on a daily basis.</a:t>
            </a:r>
            <a:endParaRPr b="1" sz="800">
              <a:latin typeface="Roboto"/>
              <a:ea typeface="Roboto"/>
              <a:cs typeface="Roboto"/>
              <a:sym typeface="Roboto"/>
            </a:endParaRPr>
          </a:p>
        </p:txBody>
      </p:sp>
      <p:sp>
        <p:nvSpPr>
          <p:cNvPr id="183" name="Google Shape;183;p29"/>
          <p:cNvSpPr txBox="1"/>
          <p:nvPr/>
        </p:nvSpPr>
        <p:spPr>
          <a:xfrm>
            <a:off x="3297175" y="2151450"/>
            <a:ext cx="2100900" cy="85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300" u="sng">
                <a:solidFill>
                  <a:schemeClr val="dk1"/>
                </a:solidFill>
                <a:latin typeface="Quicksand"/>
                <a:ea typeface="Quicksand"/>
                <a:cs typeface="Quicksand"/>
                <a:sym typeface="Quicksand"/>
              </a:rPr>
              <a:t>Expectations</a:t>
            </a:r>
            <a:endParaRPr sz="800">
              <a:latin typeface="Roboto"/>
              <a:ea typeface="Roboto"/>
              <a:cs typeface="Roboto"/>
              <a:sym typeface="Roboto"/>
            </a:endParaRPr>
          </a:p>
          <a:p>
            <a:pPr indent="0" lvl="0" marL="0" rtl="0" algn="ctr">
              <a:lnSpc>
                <a:spcPct val="115000"/>
              </a:lnSpc>
              <a:spcBef>
                <a:spcPts val="0"/>
              </a:spcBef>
              <a:spcAft>
                <a:spcPts val="0"/>
              </a:spcAft>
              <a:buNone/>
            </a:pPr>
            <a:r>
              <a:rPr b="1" lang="en" sz="800">
                <a:solidFill>
                  <a:schemeClr val="dk1"/>
                </a:solidFill>
                <a:latin typeface="Roboto"/>
                <a:ea typeface="Roboto"/>
                <a:cs typeface="Roboto"/>
                <a:sym typeface="Roboto"/>
              </a:rPr>
              <a:t>Maximize positive emotions and minimize negative emotions. </a:t>
            </a:r>
            <a:endParaRPr b="1" sz="600">
              <a:latin typeface="Roboto"/>
              <a:ea typeface="Roboto"/>
              <a:cs typeface="Roboto"/>
              <a:sym typeface="Roboto"/>
            </a:endParaRPr>
          </a:p>
        </p:txBody>
      </p:sp>
      <p:sp>
        <p:nvSpPr>
          <p:cNvPr id="184" name="Google Shape;184;p29"/>
          <p:cNvSpPr txBox="1"/>
          <p:nvPr/>
        </p:nvSpPr>
        <p:spPr>
          <a:xfrm>
            <a:off x="3712200" y="3148625"/>
            <a:ext cx="1495200" cy="714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300" u="sng">
                <a:solidFill>
                  <a:schemeClr val="dk1"/>
                </a:solidFill>
                <a:latin typeface="Quicksand"/>
                <a:ea typeface="Quicksand"/>
                <a:cs typeface="Quicksand"/>
                <a:sym typeface="Quicksand"/>
              </a:rPr>
              <a:t>Reality</a:t>
            </a:r>
            <a:endParaRPr sz="800">
              <a:latin typeface="Roboto"/>
              <a:ea typeface="Roboto"/>
              <a:cs typeface="Roboto"/>
              <a:sym typeface="Roboto"/>
            </a:endParaRPr>
          </a:p>
          <a:p>
            <a:pPr indent="0" lvl="0" marL="0" rtl="0" algn="ctr">
              <a:lnSpc>
                <a:spcPct val="115000"/>
              </a:lnSpc>
              <a:spcBef>
                <a:spcPts val="0"/>
              </a:spcBef>
              <a:spcAft>
                <a:spcPts val="0"/>
              </a:spcAft>
              <a:buNone/>
            </a:pPr>
            <a:r>
              <a:rPr b="1" lang="en" sz="800">
                <a:solidFill>
                  <a:schemeClr val="dk1"/>
                </a:solidFill>
                <a:latin typeface="Roboto"/>
                <a:ea typeface="Roboto"/>
                <a:cs typeface="Roboto"/>
                <a:sym typeface="Roboto"/>
              </a:rPr>
              <a:t>Never feel good enough.</a:t>
            </a:r>
            <a:endParaRPr b="1" sz="8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b="1" sz="800">
              <a:latin typeface="Roboto"/>
              <a:ea typeface="Roboto"/>
              <a:cs typeface="Roboto"/>
              <a:sym typeface="Roboto"/>
            </a:endParaRPr>
          </a:p>
        </p:txBody>
      </p:sp>
      <p:cxnSp>
        <p:nvCxnSpPr>
          <p:cNvPr id="185" name="Google Shape;185;p29"/>
          <p:cNvCxnSpPr>
            <a:stCxn id="181" idx="1"/>
            <a:endCxn id="182" idx="0"/>
          </p:cNvCxnSpPr>
          <p:nvPr/>
        </p:nvCxnSpPr>
        <p:spPr>
          <a:xfrm>
            <a:off x="4466568" y="512961"/>
            <a:ext cx="105300" cy="496500"/>
          </a:xfrm>
          <a:prstGeom prst="curvedConnector4">
            <a:avLst>
              <a:gd fmla="val -226140" name="adj1"/>
              <a:gd fmla="val 93113" name="adj2"/>
            </a:avLst>
          </a:prstGeom>
          <a:noFill/>
          <a:ln cap="flat" cmpd="sng" w="9525">
            <a:solidFill>
              <a:schemeClr val="dk2"/>
            </a:solidFill>
            <a:prstDash val="solid"/>
            <a:round/>
            <a:headEnd len="med" w="med" type="none"/>
            <a:tailEnd len="med" w="med" type="triangle"/>
          </a:ln>
        </p:spPr>
      </p:cxnSp>
      <p:cxnSp>
        <p:nvCxnSpPr>
          <p:cNvPr id="186" name="Google Shape;186;p29"/>
          <p:cNvCxnSpPr>
            <a:stCxn id="182" idx="2"/>
            <a:endCxn id="183" idx="0"/>
          </p:cNvCxnSpPr>
          <p:nvPr/>
        </p:nvCxnSpPr>
        <p:spPr>
          <a:xfrm rot="5400000">
            <a:off x="4246200" y="1825625"/>
            <a:ext cx="427200" cy="224400"/>
          </a:xfrm>
          <a:prstGeom prst="curvedConnector3">
            <a:avLst>
              <a:gd fmla="val 50003" name="adj1"/>
            </a:avLst>
          </a:prstGeom>
          <a:noFill/>
          <a:ln cap="flat" cmpd="sng" w="9525">
            <a:solidFill>
              <a:schemeClr val="dk2"/>
            </a:solidFill>
            <a:prstDash val="solid"/>
            <a:round/>
            <a:headEnd len="med" w="med" type="none"/>
            <a:tailEnd len="med" w="med" type="triangle"/>
          </a:ln>
        </p:spPr>
      </p:cxnSp>
      <p:cxnSp>
        <p:nvCxnSpPr>
          <p:cNvPr id="187" name="Google Shape;187;p29"/>
          <p:cNvCxnSpPr>
            <a:stCxn id="183" idx="2"/>
            <a:endCxn id="184" idx="0"/>
          </p:cNvCxnSpPr>
          <p:nvPr/>
        </p:nvCxnSpPr>
        <p:spPr>
          <a:xfrm flipH="1" rot="-5400000">
            <a:off x="4333375" y="3022200"/>
            <a:ext cx="140700" cy="112200"/>
          </a:xfrm>
          <a:prstGeom prst="curvedConnector3">
            <a:avLst>
              <a:gd fmla="val 49991" name="adj1"/>
            </a:avLst>
          </a:prstGeom>
          <a:noFill/>
          <a:ln cap="flat" cmpd="sng" w="9525">
            <a:solidFill>
              <a:schemeClr val="dk2"/>
            </a:solidFill>
            <a:prstDash val="solid"/>
            <a:round/>
            <a:headEnd len="med" w="med" type="none"/>
            <a:tailEnd len="med" w="med" type="triangle"/>
          </a:ln>
        </p:spPr>
      </p:cxnSp>
      <p:sp>
        <p:nvSpPr>
          <p:cNvPr id="188" name="Google Shape;188;p29"/>
          <p:cNvSpPr txBox="1"/>
          <p:nvPr/>
        </p:nvSpPr>
        <p:spPr>
          <a:xfrm>
            <a:off x="792450" y="129275"/>
            <a:ext cx="3000000" cy="945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300">
                <a:solidFill>
                  <a:srgbClr val="00AFF4"/>
                </a:solidFill>
                <a:latin typeface="Quicksand"/>
                <a:ea typeface="Quicksand"/>
                <a:cs typeface="Quicksand"/>
                <a:sym typeface="Quicksand"/>
              </a:rPr>
              <a:t>The Passion Mindset</a:t>
            </a:r>
            <a:endParaRPr>
              <a:solidFill>
                <a:srgbClr val="00AFF4"/>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30"/>
          <p:cNvPicPr preferRelativeResize="0"/>
          <p:nvPr/>
        </p:nvPicPr>
        <p:blipFill>
          <a:blip r:embed="rId3">
            <a:alphaModFix/>
          </a:blip>
          <a:stretch>
            <a:fillRect/>
          </a:stretch>
        </p:blipFill>
        <p:spPr>
          <a:xfrm>
            <a:off x="908800" y="152400"/>
            <a:ext cx="7326394" cy="483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31"/>
          <p:cNvPicPr preferRelativeResize="0"/>
          <p:nvPr/>
        </p:nvPicPr>
        <p:blipFill>
          <a:blip r:embed="rId3">
            <a:alphaModFix/>
          </a:blip>
          <a:stretch>
            <a:fillRect/>
          </a:stretch>
        </p:blipFill>
        <p:spPr>
          <a:xfrm flipH="1">
            <a:off x="806525" y="-335475"/>
            <a:ext cx="7123226" cy="5706449"/>
          </a:xfrm>
          <a:prstGeom prst="rect">
            <a:avLst/>
          </a:prstGeom>
          <a:noFill/>
          <a:ln>
            <a:noFill/>
          </a:ln>
        </p:spPr>
      </p:pic>
      <p:sp>
        <p:nvSpPr>
          <p:cNvPr id="199" name="Google Shape;199;p31"/>
          <p:cNvSpPr txBox="1"/>
          <p:nvPr/>
        </p:nvSpPr>
        <p:spPr>
          <a:xfrm>
            <a:off x="986200" y="158975"/>
            <a:ext cx="3248400" cy="538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300">
                <a:solidFill>
                  <a:srgbClr val="00AFF4"/>
                </a:solidFill>
                <a:latin typeface="Quicksand"/>
                <a:ea typeface="Quicksand"/>
                <a:cs typeface="Quicksand"/>
                <a:sym typeface="Quicksand"/>
              </a:rPr>
              <a:t>The Purpose Mindset</a:t>
            </a:r>
            <a:endParaRPr>
              <a:solidFill>
                <a:srgbClr val="00AFF4"/>
              </a:solidFill>
            </a:endParaRPr>
          </a:p>
        </p:txBody>
      </p:sp>
      <p:sp>
        <p:nvSpPr>
          <p:cNvPr id="200" name="Google Shape;200;p31"/>
          <p:cNvSpPr txBox="1"/>
          <p:nvPr/>
        </p:nvSpPr>
        <p:spPr>
          <a:xfrm>
            <a:off x="3610201" y="572350"/>
            <a:ext cx="1787700" cy="85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300" u="sng">
                <a:solidFill>
                  <a:schemeClr val="dk1"/>
                </a:solidFill>
                <a:latin typeface="Quicksand"/>
                <a:ea typeface="Quicksand"/>
                <a:cs typeface="Quicksand"/>
                <a:sym typeface="Quicksand"/>
              </a:rPr>
              <a:t>Mindset</a:t>
            </a:r>
            <a:endParaRPr sz="600">
              <a:latin typeface="Roboto"/>
              <a:ea typeface="Roboto"/>
              <a:cs typeface="Roboto"/>
              <a:sym typeface="Roboto"/>
            </a:endParaRPr>
          </a:p>
          <a:p>
            <a:pPr indent="0" lvl="0" marL="0" rtl="0" algn="ctr">
              <a:lnSpc>
                <a:spcPct val="115000"/>
              </a:lnSpc>
              <a:spcBef>
                <a:spcPts val="0"/>
              </a:spcBef>
              <a:spcAft>
                <a:spcPts val="0"/>
              </a:spcAft>
              <a:buNone/>
            </a:pPr>
            <a:r>
              <a:rPr b="1" lang="en" sz="800">
                <a:solidFill>
                  <a:schemeClr val="dk1"/>
                </a:solidFill>
                <a:latin typeface="Roboto"/>
                <a:ea typeface="Roboto"/>
                <a:cs typeface="Roboto"/>
                <a:sym typeface="Roboto"/>
              </a:rPr>
              <a:t>The goal of life is to </a:t>
            </a:r>
            <a:r>
              <a:rPr b="1" i="1" lang="en" sz="800" u="sng">
                <a:solidFill>
                  <a:schemeClr val="dk1"/>
                </a:solidFill>
                <a:latin typeface="Roboto"/>
                <a:ea typeface="Roboto"/>
                <a:cs typeface="Roboto"/>
                <a:sym typeface="Roboto"/>
              </a:rPr>
              <a:t>contribute</a:t>
            </a:r>
            <a:r>
              <a:rPr b="1" lang="en" sz="800">
                <a:solidFill>
                  <a:schemeClr val="dk1"/>
                </a:solidFill>
                <a:latin typeface="Roboto"/>
                <a:ea typeface="Roboto"/>
                <a:cs typeface="Roboto"/>
                <a:sym typeface="Roboto"/>
              </a:rPr>
              <a:t> in a </a:t>
            </a:r>
            <a:r>
              <a:rPr b="1" i="1" lang="en" sz="800" u="sng">
                <a:solidFill>
                  <a:schemeClr val="dk1"/>
                </a:solidFill>
                <a:latin typeface="Roboto"/>
                <a:ea typeface="Roboto"/>
                <a:cs typeface="Roboto"/>
                <a:sym typeface="Roboto"/>
              </a:rPr>
              <a:t>meaningful</a:t>
            </a:r>
            <a:r>
              <a:rPr b="1" lang="en" sz="800">
                <a:solidFill>
                  <a:schemeClr val="dk1"/>
                </a:solidFill>
                <a:latin typeface="Roboto"/>
                <a:ea typeface="Roboto"/>
                <a:cs typeface="Roboto"/>
                <a:sym typeface="Roboto"/>
              </a:rPr>
              <a:t> way</a:t>
            </a:r>
            <a:endParaRPr b="1" sz="800">
              <a:latin typeface="Roboto"/>
              <a:ea typeface="Roboto"/>
              <a:cs typeface="Roboto"/>
              <a:sym typeface="Roboto"/>
            </a:endParaRPr>
          </a:p>
        </p:txBody>
      </p:sp>
      <p:sp>
        <p:nvSpPr>
          <p:cNvPr id="201" name="Google Shape;201;p31"/>
          <p:cNvSpPr txBox="1"/>
          <p:nvPr/>
        </p:nvSpPr>
        <p:spPr>
          <a:xfrm>
            <a:off x="2734625" y="1627100"/>
            <a:ext cx="1962000" cy="85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300" u="sng">
                <a:latin typeface="Quicksand"/>
                <a:ea typeface="Quicksand"/>
                <a:cs typeface="Quicksand"/>
                <a:sym typeface="Quicksand"/>
              </a:rPr>
              <a:t>Success</a:t>
            </a:r>
            <a:endParaRPr b="1" sz="2300" u="sng">
              <a:latin typeface="Quicksand"/>
              <a:ea typeface="Quicksand"/>
              <a:cs typeface="Quicksand"/>
              <a:sym typeface="Quicksand"/>
            </a:endParaRPr>
          </a:p>
          <a:p>
            <a:pPr indent="0" lvl="0" marL="0" rtl="0" algn="ctr">
              <a:lnSpc>
                <a:spcPct val="115000"/>
              </a:lnSpc>
              <a:spcBef>
                <a:spcPts val="0"/>
              </a:spcBef>
              <a:spcAft>
                <a:spcPts val="0"/>
              </a:spcAft>
              <a:buNone/>
            </a:pPr>
            <a:r>
              <a:rPr b="1" lang="en" sz="800">
                <a:latin typeface="Roboto"/>
                <a:ea typeface="Roboto"/>
                <a:cs typeface="Roboto"/>
                <a:sym typeface="Roboto"/>
              </a:rPr>
              <a:t>Defined by how </a:t>
            </a:r>
            <a:r>
              <a:rPr b="1" i="1" lang="en" sz="800" u="sng">
                <a:latin typeface="Roboto"/>
                <a:ea typeface="Roboto"/>
                <a:cs typeface="Roboto"/>
                <a:sym typeface="Roboto"/>
              </a:rPr>
              <a:t>fulfilled</a:t>
            </a:r>
            <a:r>
              <a:rPr b="1" lang="en" sz="800">
                <a:latin typeface="Roboto"/>
                <a:ea typeface="Roboto"/>
                <a:cs typeface="Roboto"/>
                <a:sym typeface="Roboto"/>
              </a:rPr>
              <a:t> and </a:t>
            </a:r>
            <a:r>
              <a:rPr b="1" i="1" lang="en" sz="800" u="sng">
                <a:latin typeface="Roboto"/>
                <a:ea typeface="Roboto"/>
                <a:cs typeface="Roboto"/>
                <a:sym typeface="Roboto"/>
              </a:rPr>
              <a:t>connected</a:t>
            </a:r>
            <a:r>
              <a:rPr b="1" lang="en" sz="800">
                <a:latin typeface="Roboto"/>
                <a:ea typeface="Roboto"/>
                <a:cs typeface="Roboto"/>
                <a:sym typeface="Roboto"/>
              </a:rPr>
              <a:t> you feel.</a:t>
            </a:r>
            <a:endParaRPr b="1" sz="800">
              <a:latin typeface="Roboto"/>
              <a:ea typeface="Roboto"/>
              <a:cs typeface="Roboto"/>
              <a:sym typeface="Roboto"/>
            </a:endParaRPr>
          </a:p>
        </p:txBody>
      </p:sp>
      <p:sp>
        <p:nvSpPr>
          <p:cNvPr id="202" name="Google Shape;202;p31"/>
          <p:cNvSpPr txBox="1"/>
          <p:nvPr/>
        </p:nvSpPr>
        <p:spPr>
          <a:xfrm>
            <a:off x="2440800" y="2639100"/>
            <a:ext cx="2100900" cy="85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300" u="sng">
                <a:solidFill>
                  <a:schemeClr val="dk1"/>
                </a:solidFill>
                <a:latin typeface="Quicksand"/>
                <a:ea typeface="Quicksand"/>
                <a:cs typeface="Quicksand"/>
                <a:sym typeface="Quicksand"/>
              </a:rPr>
              <a:t>Expectations</a:t>
            </a:r>
            <a:endParaRPr sz="800">
              <a:latin typeface="Roboto"/>
              <a:ea typeface="Roboto"/>
              <a:cs typeface="Roboto"/>
              <a:sym typeface="Roboto"/>
            </a:endParaRPr>
          </a:p>
          <a:p>
            <a:pPr indent="0" lvl="0" marL="0" rtl="0" algn="ctr">
              <a:lnSpc>
                <a:spcPct val="115000"/>
              </a:lnSpc>
              <a:spcBef>
                <a:spcPts val="0"/>
              </a:spcBef>
              <a:spcAft>
                <a:spcPts val="0"/>
              </a:spcAft>
              <a:buNone/>
            </a:pPr>
            <a:r>
              <a:rPr b="1" lang="en" sz="800">
                <a:solidFill>
                  <a:schemeClr val="dk1"/>
                </a:solidFill>
                <a:latin typeface="Roboto"/>
                <a:ea typeface="Roboto"/>
                <a:cs typeface="Roboto"/>
                <a:sym typeface="Roboto"/>
              </a:rPr>
              <a:t>Use our strengths + skills to make an impact that aligns with our core values.</a:t>
            </a:r>
            <a:endParaRPr b="1" sz="600">
              <a:latin typeface="Roboto"/>
              <a:ea typeface="Roboto"/>
              <a:cs typeface="Roboto"/>
              <a:sym typeface="Roboto"/>
            </a:endParaRPr>
          </a:p>
        </p:txBody>
      </p:sp>
      <p:sp>
        <p:nvSpPr>
          <p:cNvPr id="203" name="Google Shape;203;p31"/>
          <p:cNvSpPr txBox="1"/>
          <p:nvPr/>
        </p:nvSpPr>
        <p:spPr>
          <a:xfrm>
            <a:off x="2855825" y="3636275"/>
            <a:ext cx="1495200" cy="714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300" u="sng">
                <a:solidFill>
                  <a:schemeClr val="dk1"/>
                </a:solidFill>
                <a:latin typeface="Quicksand"/>
                <a:ea typeface="Quicksand"/>
                <a:cs typeface="Quicksand"/>
                <a:sym typeface="Quicksand"/>
              </a:rPr>
              <a:t>Reality</a:t>
            </a:r>
            <a:endParaRPr sz="800">
              <a:latin typeface="Roboto"/>
              <a:ea typeface="Roboto"/>
              <a:cs typeface="Roboto"/>
              <a:sym typeface="Roboto"/>
            </a:endParaRPr>
          </a:p>
          <a:p>
            <a:pPr indent="0" lvl="0" marL="0" rtl="0" algn="ctr">
              <a:lnSpc>
                <a:spcPct val="115000"/>
              </a:lnSpc>
              <a:spcBef>
                <a:spcPts val="0"/>
              </a:spcBef>
              <a:spcAft>
                <a:spcPts val="0"/>
              </a:spcAft>
              <a:buNone/>
            </a:pPr>
            <a:r>
              <a:rPr b="1" lang="en" sz="800">
                <a:solidFill>
                  <a:schemeClr val="dk1"/>
                </a:solidFill>
                <a:latin typeface="Roboto"/>
                <a:ea typeface="Roboto"/>
                <a:cs typeface="Roboto"/>
                <a:sym typeface="Roboto"/>
              </a:rPr>
              <a:t>We know what enough is.</a:t>
            </a:r>
            <a:endParaRPr b="1" sz="8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b="1" sz="800">
              <a:latin typeface="Roboto"/>
              <a:ea typeface="Roboto"/>
              <a:cs typeface="Roboto"/>
              <a:sym typeface="Roboto"/>
            </a:endParaRPr>
          </a:p>
        </p:txBody>
      </p:sp>
      <p:cxnSp>
        <p:nvCxnSpPr>
          <p:cNvPr id="204" name="Google Shape;204;p31"/>
          <p:cNvCxnSpPr>
            <a:stCxn id="200" idx="1"/>
            <a:endCxn id="201" idx="0"/>
          </p:cNvCxnSpPr>
          <p:nvPr/>
        </p:nvCxnSpPr>
        <p:spPr>
          <a:xfrm>
            <a:off x="3610201" y="1000600"/>
            <a:ext cx="105300" cy="626400"/>
          </a:xfrm>
          <a:prstGeom prst="curvedConnector4">
            <a:avLst>
              <a:gd fmla="val -226140" name="adj1"/>
              <a:gd fmla="val 84191" name="adj2"/>
            </a:avLst>
          </a:prstGeom>
          <a:noFill/>
          <a:ln cap="flat" cmpd="sng" w="9525">
            <a:solidFill>
              <a:schemeClr val="dk2"/>
            </a:solidFill>
            <a:prstDash val="solid"/>
            <a:round/>
            <a:headEnd len="med" w="med" type="none"/>
            <a:tailEnd len="med" w="med" type="triangle"/>
          </a:ln>
        </p:spPr>
      </p:cxnSp>
      <p:cxnSp>
        <p:nvCxnSpPr>
          <p:cNvPr id="205" name="Google Shape;205;p31"/>
          <p:cNvCxnSpPr>
            <a:stCxn id="201" idx="2"/>
            <a:endCxn id="202" idx="0"/>
          </p:cNvCxnSpPr>
          <p:nvPr/>
        </p:nvCxnSpPr>
        <p:spPr>
          <a:xfrm rot="5400000">
            <a:off x="3525725" y="2449100"/>
            <a:ext cx="155400" cy="224400"/>
          </a:xfrm>
          <a:prstGeom prst="curvedConnector3">
            <a:avLst>
              <a:gd fmla="val 50032" name="adj1"/>
            </a:avLst>
          </a:prstGeom>
          <a:noFill/>
          <a:ln cap="flat" cmpd="sng" w="9525">
            <a:solidFill>
              <a:schemeClr val="dk2"/>
            </a:solidFill>
            <a:prstDash val="solid"/>
            <a:round/>
            <a:headEnd len="med" w="med" type="none"/>
            <a:tailEnd len="med" w="med" type="triangle"/>
          </a:ln>
        </p:spPr>
      </p:cxnSp>
      <p:cxnSp>
        <p:nvCxnSpPr>
          <p:cNvPr id="206" name="Google Shape;206;p31"/>
          <p:cNvCxnSpPr>
            <a:stCxn id="202" idx="2"/>
            <a:endCxn id="203" idx="0"/>
          </p:cNvCxnSpPr>
          <p:nvPr/>
        </p:nvCxnSpPr>
        <p:spPr>
          <a:xfrm flipH="1" rot="-5400000">
            <a:off x="3477000" y="3509850"/>
            <a:ext cx="140700" cy="112200"/>
          </a:xfrm>
          <a:prstGeom prst="curvedConnector3">
            <a:avLst>
              <a:gd fmla="val 49991" name="adj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2"/>
          <p:cNvSpPr txBox="1"/>
          <p:nvPr>
            <p:ph type="title"/>
          </p:nvPr>
        </p:nvSpPr>
        <p:spPr>
          <a:xfrm>
            <a:off x="490250" y="450150"/>
            <a:ext cx="7406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Ultimately, performance/passion mindsets are born from a </a:t>
            </a:r>
            <a:r>
              <a:rPr lang="en" sz="3000"/>
              <a:t>feeling of “</a:t>
            </a:r>
            <a:r>
              <a:rPr b="1" lang="en" sz="3000">
                <a:latin typeface="Rubik"/>
                <a:ea typeface="Rubik"/>
                <a:cs typeface="Rubik"/>
                <a:sym typeface="Rubik"/>
              </a:rPr>
              <a:t>not</a:t>
            </a:r>
            <a:r>
              <a:rPr lang="en" sz="3000"/>
              <a:t> enough”.</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So let’s talk about what “enough” actually means. </a:t>
            </a:r>
            <a:endParaRPr sz="3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3"/>
          <p:cNvSpPr txBox="1"/>
          <p:nvPr>
            <p:ph type="title"/>
          </p:nvPr>
        </p:nvSpPr>
        <p:spPr>
          <a:xfrm>
            <a:off x="490250" y="450150"/>
            <a:ext cx="76656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Let’s find your </a:t>
            </a:r>
            <a:r>
              <a:rPr b="1" i="1" lang="en">
                <a:solidFill>
                  <a:srgbClr val="00AFF4"/>
                </a:solidFill>
                <a:latin typeface="Rubik"/>
                <a:ea typeface="Rubik"/>
                <a:cs typeface="Rubik"/>
                <a:sym typeface="Rubik"/>
              </a:rPr>
              <a:t>enough</a:t>
            </a:r>
            <a:r>
              <a:rPr b="1" i="1" lang="en">
                <a:latin typeface="Rubik"/>
                <a:ea typeface="Rubik"/>
                <a:cs typeface="Rubik"/>
                <a:sym typeface="Rubik"/>
              </a:rPr>
              <a:t>.</a:t>
            </a:r>
            <a:endParaRPr b="1" i="1">
              <a:latin typeface="Rubik"/>
              <a:ea typeface="Rubik"/>
              <a:cs typeface="Rubik"/>
              <a:sym typeface="Rubik"/>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4"/>
          <p:cNvSpPr txBox="1"/>
          <p:nvPr>
            <p:ph type="ctrTitle"/>
          </p:nvPr>
        </p:nvSpPr>
        <p:spPr>
          <a:xfrm>
            <a:off x="-98550" y="0"/>
            <a:ext cx="9341100" cy="3250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400"/>
              <a:t>“An </a:t>
            </a:r>
            <a:r>
              <a:rPr lang="en" sz="3400">
                <a:solidFill>
                  <a:srgbClr val="76A5AF"/>
                </a:solidFill>
              </a:rPr>
              <a:t>enduring a</a:t>
            </a:r>
            <a:r>
              <a:rPr lang="en" sz="3400">
                <a:solidFill>
                  <a:srgbClr val="76A5AF"/>
                </a:solidFill>
              </a:rPr>
              <a:t>spiration</a:t>
            </a:r>
            <a:r>
              <a:rPr lang="en" sz="3400"/>
              <a:t> </a:t>
            </a:r>
            <a:endParaRPr sz="3400"/>
          </a:p>
          <a:p>
            <a:pPr indent="0" lvl="0" marL="0" rtl="0" algn="ctr">
              <a:spcBef>
                <a:spcPts val="0"/>
              </a:spcBef>
              <a:spcAft>
                <a:spcPts val="0"/>
              </a:spcAft>
              <a:buNone/>
            </a:pPr>
            <a:r>
              <a:rPr lang="en" sz="3400"/>
              <a:t>that’s </a:t>
            </a:r>
            <a:r>
              <a:rPr lang="en" sz="3400">
                <a:solidFill>
                  <a:srgbClr val="76A5AF"/>
                </a:solidFill>
              </a:rPr>
              <a:t>personally meaningful</a:t>
            </a:r>
            <a:r>
              <a:rPr lang="en" sz="3400"/>
              <a:t> &amp; </a:t>
            </a:r>
            <a:endParaRPr sz="3400"/>
          </a:p>
          <a:p>
            <a:pPr indent="0" lvl="0" marL="0" rtl="0" algn="ctr">
              <a:spcBef>
                <a:spcPts val="0"/>
              </a:spcBef>
              <a:spcAft>
                <a:spcPts val="0"/>
              </a:spcAft>
              <a:buNone/>
            </a:pPr>
            <a:r>
              <a:rPr lang="en" sz="3400">
                <a:solidFill>
                  <a:srgbClr val="76A5AF"/>
                </a:solidFill>
              </a:rPr>
              <a:t>contributes to the world beyond the self</a:t>
            </a:r>
            <a:r>
              <a:rPr lang="en" sz="3400"/>
              <a:t>.”</a:t>
            </a:r>
            <a:r>
              <a:rPr lang="en" sz="3600"/>
              <a:t> </a:t>
            </a:r>
            <a:endParaRPr sz="3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5"/>
          <p:cNvSpPr txBox="1"/>
          <p:nvPr>
            <p:ph type="ctrTitle"/>
          </p:nvPr>
        </p:nvSpPr>
        <p:spPr>
          <a:xfrm>
            <a:off x="-98550" y="-284950"/>
            <a:ext cx="9341100" cy="3250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What’s</a:t>
            </a:r>
            <a:r>
              <a:rPr lang="en" sz="3600"/>
              <a:t> </a:t>
            </a:r>
            <a:r>
              <a:rPr b="1" lang="en" sz="3600">
                <a:solidFill>
                  <a:srgbClr val="76A5AF"/>
                </a:solidFill>
                <a:latin typeface="Rubik"/>
                <a:ea typeface="Rubik"/>
                <a:cs typeface="Rubik"/>
                <a:sym typeface="Rubik"/>
              </a:rPr>
              <a:t>personally meaningful</a:t>
            </a:r>
            <a:r>
              <a:rPr lang="en" sz="3600"/>
              <a:t> to you?</a:t>
            </a:r>
            <a:r>
              <a:rPr lang="en"/>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6"/>
          <p:cNvSpPr txBox="1"/>
          <p:nvPr/>
        </p:nvSpPr>
        <p:spPr>
          <a:xfrm>
            <a:off x="517525" y="944425"/>
            <a:ext cx="22392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latin typeface="Rubik"/>
                <a:ea typeface="Rubik"/>
                <a:cs typeface="Rubik"/>
                <a:sym typeface="Rubik"/>
              </a:rPr>
              <a:t>Joy</a:t>
            </a:r>
            <a:endParaRPr b="1" u="sng">
              <a:latin typeface="Rubik"/>
              <a:ea typeface="Rubik"/>
              <a:cs typeface="Rubik"/>
              <a:sym typeface="Rubik"/>
            </a:endParaRPr>
          </a:p>
          <a:p>
            <a:pPr indent="0" lvl="0" marL="0" rtl="0" algn="ctr">
              <a:spcBef>
                <a:spcPts val="0"/>
              </a:spcBef>
              <a:spcAft>
                <a:spcPts val="0"/>
              </a:spcAft>
              <a:buNone/>
            </a:pPr>
            <a:r>
              <a:rPr lang="en" sz="1100">
                <a:latin typeface="Rubik"/>
                <a:ea typeface="Rubik"/>
                <a:cs typeface="Rubik"/>
                <a:sym typeface="Rubik"/>
              </a:rPr>
              <a:t>Lightens us up so we can play.</a:t>
            </a:r>
            <a:endParaRPr sz="1100">
              <a:latin typeface="Rubik"/>
              <a:ea typeface="Rubik"/>
              <a:cs typeface="Rubik"/>
              <a:sym typeface="Rubik"/>
            </a:endParaRPr>
          </a:p>
        </p:txBody>
      </p:sp>
      <p:sp>
        <p:nvSpPr>
          <p:cNvPr id="232" name="Google Shape;232;p36"/>
          <p:cNvSpPr txBox="1"/>
          <p:nvPr/>
        </p:nvSpPr>
        <p:spPr>
          <a:xfrm>
            <a:off x="517525" y="1983825"/>
            <a:ext cx="2239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latin typeface="Rubik"/>
                <a:ea typeface="Rubik"/>
                <a:cs typeface="Rubik"/>
                <a:sym typeface="Rubik"/>
              </a:rPr>
              <a:t>Gratitude</a:t>
            </a:r>
            <a:endParaRPr b="1" u="sng">
              <a:latin typeface="Rubik"/>
              <a:ea typeface="Rubik"/>
              <a:cs typeface="Rubik"/>
              <a:sym typeface="Rubik"/>
            </a:endParaRPr>
          </a:p>
          <a:p>
            <a:pPr indent="0" lvl="0" marL="0" rtl="0" algn="ctr">
              <a:spcBef>
                <a:spcPts val="0"/>
              </a:spcBef>
              <a:spcAft>
                <a:spcPts val="0"/>
              </a:spcAft>
              <a:buNone/>
            </a:pPr>
            <a:r>
              <a:rPr lang="en" sz="1100">
                <a:latin typeface="Rubik"/>
                <a:ea typeface="Rubik"/>
                <a:cs typeface="Rubik"/>
                <a:sym typeface="Rubik"/>
              </a:rPr>
              <a:t>Gives us a sense of the blessings in our lives </a:t>
            </a:r>
            <a:endParaRPr sz="1100">
              <a:latin typeface="Rubik"/>
              <a:ea typeface="Rubik"/>
              <a:cs typeface="Rubik"/>
              <a:sym typeface="Rubik"/>
            </a:endParaRPr>
          </a:p>
        </p:txBody>
      </p:sp>
      <p:sp>
        <p:nvSpPr>
          <p:cNvPr id="233" name="Google Shape;233;p36"/>
          <p:cNvSpPr txBox="1"/>
          <p:nvPr/>
        </p:nvSpPr>
        <p:spPr>
          <a:xfrm>
            <a:off x="517525" y="3192725"/>
            <a:ext cx="2239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latin typeface="Rubik"/>
                <a:ea typeface="Rubik"/>
                <a:cs typeface="Rubik"/>
                <a:sym typeface="Rubik"/>
              </a:rPr>
              <a:t>Serenity</a:t>
            </a:r>
            <a:endParaRPr b="1" u="sng">
              <a:latin typeface="Rubik"/>
              <a:ea typeface="Rubik"/>
              <a:cs typeface="Rubik"/>
              <a:sym typeface="Rubik"/>
            </a:endParaRPr>
          </a:p>
          <a:p>
            <a:pPr indent="0" lvl="0" marL="0" rtl="0" algn="ctr">
              <a:spcBef>
                <a:spcPts val="0"/>
              </a:spcBef>
              <a:spcAft>
                <a:spcPts val="0"/>
              </a:spcAft>
              <a:buNone/>
            </a:pPr>
            <a:r>
              <a:rPr lang="en" sz="1100">
                <a:latin typeface="Rubik"/>
                <a:ea typeface="Rubik"/>
                <a:cs typeface="Rubik"/>
                <a:sym typeface="Rubik"/>
              </a:rPr>
              <a:t>Calms us so we can savor the present moment.</a:t>
            </a:r>
            <a:endParaRPr sz="1100">
              <a:latin typeface="Rubik"/>
              <a:ea typeface="Rubik"/>
              <a:cs typeface="Rubik"/>
              <a:sym typeface="Rubik"/>
            </a:endParaRPr>
          </a:p>
        </p:txBody>
      </p:sp>
      <p:sp>
        <p:nvSpPr>
          <p:cNvPr id="234" name="Google Shape;234;p36"/>
          <p:cNvSpPr txBox="1"/>
          <p:nvPr/>
        </p:nvSpPr>
        <p:spPr>
          <a:xfrm>
            <a:off x="3612075" y="3118300"/>
            <a:ext cx="2239200" cy="90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latin typeface="Rubik"/>
                <a:ea typeface="Rubik"/>
                <a:cs typeface="Rubik"/>
                <a:sym typeface="Rubik"/>
              </a:rPr>
              <a:t>Interest</a:t>
            </a:r>
            <a:endParaRPr b="1" u="sng">
              <a:latin typeface="Rubik"/>
              <a:ea typeface="Rubik"/>
              <a:cs typeface="Rubik"/>
              <a:sym typeface="Rubik"/>
            </a:endParaRPr>
          </a:p>
          <a:p>
            <a:pPr indent="0" lvl="0" marL="0" rtl="0" algn="ctr">
              <a:spcBef>
                <a:spcPts val="0"/>
              </a:spcBef>
              <a:spcAft>
                <a:spcPts val="0"/>
              </a:spcAft>
              <a:buNone/>
            </a:pPr>
            <a:r>
              <a:rPr lang="en" sz="1100">
                <a:latin typeface="Rubik"/>
                <a:ea typeface="Rubik"/>
                <a:cs typeface="Rubik"/>
                <a:sym typeface="Rubik"/>
              </a:rPr>
              <a:t>Tunes us into something in the world so we can learn with curiosity and fascination</a:t>
            </a:r>
            <a:endParaRPr sz="1100">
              <a:latin typeface="Rubik"/>
              <a:ea typeface="Rubik"/>
              <a:cs typeface="Rubik"/>
              <a:sym typeface="Rubik"/>
            </a:endParaRPr>
          </a:p>
        </p:txBody>
      </p:sp>
      <p:sp>
        <p:nvSpPr>
          <p:cNvPr id="235" name="Google Shape;235;p36"/>
          <p:cNvSpPr txBox="1"/>
          <p:nvPr/>
        </p:nvSpPr>
        <p:spPr>
          <a:xfrm>
            <a:off x="3553250" y="859675"/>
            <a:ext cx="2239200" cy="90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latin typeface="Rubik"/>
                <a:ea typeface="Rubik"/>
                <a:cs typeface="Rubik"/>
                <a:sym typeface="Rubik"/>
              </a:rPr>
              <a:t>Hope</a:t>
            </a:r>
            <a:endParaRPr b="1" u="sng">
              <a:latin typeface="Rubik"/>
              <a:ea typeface="Rubik"/>
              <a:cs typeface="Rubik"/>
              <a:sym typeface="Rubik"/>
            </a:endParaRPr>
          </a:p>
          <a:p>
            <a:pPr indent="0" lvl="0" marL="0" rtl="0" algn="ctr">
              <a:spcBef>
                <a:spcPts val="0"/>
              </a:spcBef>
              <a:spcAft>
                <a:spcPts val="0"/>
              </a:spcAft>
              <a:buNone/>
            </a:pPr>
            <a:r>
              <a:rPr lang="en" sz="1100">
                <a:latin typeface="Rubik"/>
                <a:ea typeface="Rubik"/>
                <a:cs typeface="Rubik"/>
                <a:sym typeface="Rubik"/>
              </a:rPr>
              <a:t>Helps us believe that things can and will change for the better.</a:t>
            </a:r>
            <a:endParaRPr sz="1100">
              <a:latin typeface="Rubik"/>
              <a:ea typeface="Rubik"/>
              <a:cs typeface="Rubik"/>
              <a:sym typeface="Rubik"/>
            </a:endParaRPr>
          </a:p>
        </p:txBody>
      </p:sp>
      <p:sp>
        <p:nvSpPr>
          <p:cNvPr id="236" name="Google Shape;236;p36"/>
          <p:cNvSpPr txBox="1"/>
          <p:nvPr/>
        </p:nvSpPr>
        <p:spPr>
          <a:xfrm>
            <a:off x="3553250" y="1899225"/>
            <a:ext cx="2239200" cy="90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latin typeface="Rubik"/>
                <a:ea typeface="Rubik"/>
                <a:cs typeface="Rubik"/>
                <a:sym typeface="Rubik"/>
              </a:rPr>
              <a:t>Pride</a:t>
            </a:r>
            <a:endParaRPr b="1" u="sng">
              <a:latin typeface="Rubik"/>
              <a:ea typeface="Rubik"/>
              <a:cs typeface="Rubik"/>
              <a:sym typeface="Rubik"/>
            </a:endParaRPr>
          </a:p>
          <a:p>
            <a:pPr indent="0" lvl="0" marL="0" rtl="0" algn="ctr">
              <a:spcBef>
                <a:spcPts val="0"/>
              </a:spcBef>
              <a:spcAft>
                <a:spcPts val="0"/>
              </a:spcAft>
              <a:buNone/>
            </a:pPr>
            <a:r>
              <a:rPr lang="en" sz="1100">
                <a:latin typeface="Rubik"/>
                <a:ea typeface="Rubik"/>
                <a:cs typeface="Rubik"/>
                <a:sym typeface="Rubik"/>
              </a:rPr>
              <a:t>Makes us conscious of our worth and dignity so we can do what matters. </a:t>
            </a:r>
            <a:endParaRPr sz="1100">
              <a:latin typeface="Rubik"/>
              <a:ea typeface="Rubik"/>
              <a:cs typeface="Rubik"/>
              <a:sym typeface="Rubik"/>
            </a:endParaRPr>
          </a:p>
        </p:txBody>
      </p:sp>
      <p:sp>
        <p:nvSpPr>
          <p:cNvPr id="237" name="Google Shape;237;p36"/>
          <p:cNvSpPr txBox="1"/>
          <p:nvPr/>
        </p:nvSpPr>
        <p:spPr>
          <a:xfrm>
            <a:off x="6492475" y="3118300"/>
            <a:ext cx="2239200" cy="107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latin typeface="Rubik"/>
                <a:ea typeface="Rubik"/>
                <a:cs typeface="Rubik"/>
                <a:sym typeface="Rubik"/>
              </a:rPr>
              <a:t>Amusement</a:t>
            </a:r>
            <a:endParaRPr b="1" u="sng">
              <a:latin typeface="Rubik"/>
              <a:ea typeface="Rubik"/>
              <a:cs typeface="Rubik"/>
              <a:sym typeface="Rubik"/>
            </a:endParaRPr>
          </a:p>
          <a:p>
            <a:pPr indent="0" lvl="0" marL="0" rtl="0" algn="ctr">
              <a:spcBef>
                <a:spcPts val="0"/>
              </a:spcBef>
              <a:spcAft>
                <a:spcPts val="0"/>
              </a:spcAft>
              <a:buNone/>
            </a:pPr>
            <a:r>
              <a:rPr lang="en" sz="1100">
                <a:latin typeface="Rubik"/>
                <a:ea typeface="Rubik"/>
                <a:cs typeface="Rubik"/>
                <a:sym typeface="Rubik"/>
              </a:rPr>
              <a:t>Opens our eyes to the humor in things so we can take ourselves less seriously and enjoy the ride. </a:t>
            </a:r>
            <a:endParaRPr sz="1100">
              <a:latin typeface="Rubik"/>
              <a:ea typeface="Rubik"/>
              <a:cs typeface="Rubik"/>
              <a:sym typeface="Rubik"/>
            </a:endParaRPr>
          </a:p>
        </p:txBody>
      </p:sp>
      <p:sp>
        <p:nvSpPr>
          <p:cNvPr id="238" name="Google Shape;238;p36"/>
          <p:cNvSpPr txBox="1"/>
          <p:nvPr/>
        </p:nvSpPr>
        <p:spPr>
          <a:xfrm>
            <a:off x="6492475" y="859675"/>
            <a:ext cx="2239200" cy="90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latin typeface="Rubik"/>
                <a:ea typeface="Rubik"/>
                <a:cs typeface="Rubik"/>
                <a:sym typeface="Rubik"/>
              </a:rPr>
              <a:t>Inspiration</a:t>
            </a:r>
            <a:endParaRPr b="1" u="sng">
              <a:latin typeface="Rubik"/>
              <a:ea typeface="Rubik"/>
              <a:cs typeface="Rubik"/>
              <a:sym typeface="Rubik"/>
            </a:endParaRPr>
          </a:p>
          <a:p>
            <a:pPr indent="0" lvl="0" marL="0" rtl="0" algn="ctr">
              <a:spcBef>
                <a:spcPts val="0"/>
              </a:spcBef>
              <a:spcAft>
                <a:spcPts val="0"/>
              </a:spcAft>
              <a:buNone/>
            </a:pPr>
            <a:r>
              <a:rPr lang="en" sz="1100">
                <a:latin typeface="Rubik"/>
                <a:ea typeface="Rubik"/>
                <a:cs typeface="Rubik"/>
                <a:sym typeface="Rubik"/>
              </a:rPr>
              <a:t>Enables us to draw energy from what’s good in the world, and to add to it. </a:t>
            </a:r>
            <a:endParaRPr sz="1100">
              <a:latin typeface="Rubik"/>
              <a:ea typeface="Rubik"/>
              <a:cs typeface="Rubik"/>
              <a:sym typeface="Rubik"/>
            </a:endParaRPr>
          </a:p>
        </p:txBody>
      </p:sp>
      <p:sp>
        <p:nvSpPr>
          <p:cNvPr id="239" name="Google Shape;239;p36"/>
          <p:cNvSpPr txBox="1"/>
          <p:nvPr/>
        </p:nvSpPr>
        <p:spPr>
          <a:xfrm>
            <a:off x="6492475" y="1899225"/>
            <a:ext cx="2239200" cy="90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latin typeface="Rubik"/>
                <a:ea typeface="Rubik"/>
                <a:cs typeface="Rubik"/>
                <a:sym typeface="Rubik"/>
              </a:rPr>
              <a:t>Awe</a:t>
            </a:r>
            <a:endParaRPr b="1" u="sng">
              <a:latin typeface="Rubik"/>
              <a:ea typeface="Rubik"/>
              <a:cs typeface="Rubik"/>
              <a:sym typeface="Rubik"/>
            </a:endParaRPr>
          </a:p>
          <a:p>
            <a:pPr indent="0" lvl="0" marL="0" rtl="0" algn="ctr">
              <a:spcBef>
                <a:spcPts val="0"/>
              </a:spcBef>
              <a:spcAft>
                <a:spcPts val="0"/>
              </a:spcAft>
              <a:buNone/>
            </a:pPr>
            <a:r>
              <a:rPr lang="en" sz="1100">
                <a:latin typeface="Rubik"/>
                <a:ea typeface="Rubik"/>
                <a:cs typeface="Rubik"/>
                <a:sym typeface="Rubik"/>
              </a:rPr>
              <a:t>Gives us the sense we are part of something much larger than ourselves. </a:t>
            </a:r>
            <a:endParaRPr sz="1100">
              <a:latin typeface="Rubik"/>
              <a:ea typeface="Rubik"/>
              <a:cs typeface="Rubik"/>
              <a:sym typeface="Rubik"/>
            </a:endParaRPr>
          </a:p>
        </p:txBody>
      </p:sp>
      <p:sp>
        <p:nvSpPr>
          <p:cNvPr id="240" name="Google Shape;240;p36"/>
          <p:cNvSpPr txBox="1"/>
          <p:nvPr/>
        </p:nvSpPr>
        <p:spPr>
          <a:xfrm>
            <a:off x="3553250" y="4195600"/>
            <a:ext cx="2239200" cy="90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latin typeface="Rubik"/>
                <a:ea typeface="Rubik"/>
                <a:cs typeface="Rubik"/>
                <a:sym typeface="Rubik"/>
              </a:rPr>
              <a:t>Love</a:t>
            </a:r>
            <a:endParaRPr b="1" u="sng">
              <a:latin typeface="Rubik"/>
              <a:ea typeface="Rubik"/>
              <a:cs typeface="Rubik"/>
              <a:sym typeface="Rubik"/>
            </a:endParaRPr>
          </a:p>
          <a:p>
            <a:pPr indent="0" lvl="0" marL="0" rtl="0" algn="ctr">
              <a:spcBef>
                <a:spcPts val="0"/>
              </a:spcBef>
              <a:spcAft>
                <a:spcPts val="0"/>
              </a:spcAft>
              <a:buNone/>
            </a:pPr>
            <a:r>
              <a:rPr lang="en" sz="1100">
                <a:latin typeface="Rubik"/>
                <a:ea typeface="Rubik"/>
                <a:cs typeface="Rubik"/>
                <a:sym typeface="Rubik"/>
              </a:rPr>
              <a:t>Allows us to share all of these sparks with others, both individuals and communities. </a:t>
            </a:r>
            <a:endParaRPr sz="1100">
              <a:latin typeface="Rubik"/>
              <a:ea typeface="Rubik"/>
              <a:cs typeface="Rubik"/>
              <a:sym typeface="Rubik"/>
            </a:endParaRPr>
          </a:p>
        </p:txBody>
      </p:sp>
      <p:sp>
        <p:nvSpPr>
          <p:cNvPr id="241" name="Google Shape;241;p36"/>
          <p:cNvSpPr txBox="1"/>
          <p:nvPr/>
        </p:nvSpPr>
        <p:spPr>
          <a:xfrm>
            <a:off x="1988450" y="145525"/>
            <a:ext cx="53688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 sz="3000">
                <a:solidFill>
                  <a:srgbClr val="00AFF4"/>
                </a:solidFill>
                <a:latin typeface="Quicksand"/>
                <a:ea typeface="Quicksand"/>
                <a:cs typeface="Quicksand"/>
                <a:sym typeface="Quicksand"/>
              </a:rPr>
              <a:t>Purpose</a:t>
            </a:r>
            <a:r>
              <a:rPr b="1" lang="en" sz="3000">
                <a:solidFill>
                  <a:srgbClr val="00AFF4"/>
                </a:solidFill>
                <a:latin typeface="Quicksand"/>
                <a:ea typeface="Quicksand"/>
                <a:cs typeface="Quicksand"/>
                <a:sym typeface="Quicksand"/>
              </a:rPr>
              <a:t> </a:t>
            </a:r>
            <a:r>
              <a:rPr b="1" i="1" lang="en" sz="3000">
                <a:solidFill>
                  <a:schemeClr val="dk1"/>
                </a:solidFill>
                <a:latin typeface="Quicksand"/>
                <a:ea typeface="Quicksand"/>
                <a:cs typeface="Quicksand"/>
                <a:sym typeface="Quicksand"/>
              </a:rPr>
              <a:t>Sparks</a:t>
            </a:r>
            <a:endParaRPr i="1" sz="21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7"/>
          <p:cNvSpPr txBox="1"/>
          <p:nvPr/>
        </p:nvSpPr>
        <p:spPr>
          <a:xfrm>
            <a:off x="2000250" y="316525"/>
            <a:ext cx="53688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 sz="3000">
                <a:solidFill>
                  <a:srgbClr val="00AFF4"/>
                </a:solidFill>
                <a:latin typeface="Quicksand"/>
                <a:ea typeface="Quicksand"/>
                <a:cs typeface="Quicksand"/>
                <a:sym typeface="Quicksand"/>
              </a:rPr>
              <a:t>Enough</a:t>
            </a:r>
            <a:r>
              <a:rPr b="1" lang="en" sz="3000">
                <a:solidFill>
                  <a:srgbClr val="00AFF4"/>
                </a:solidFill>
                <a:latin typeface="Quicksand"/>
                <a:ea typeface="Quicksand"/>
                <a:cs typeface="Quicksand"/>
                <a:sym typeface="Quicksand"/>
              </a:rPr>
              <a:t> </a:t>
            </a:r>
            <a:r>
              <a:rPr b="1" lang="en" sz="3000">
                <a:solidFill>
                  <a:schemeClr val="dk1"/>
                </a:solidFill>
                <a:latin typeface="Quicksand"/>
                <a:ea typeface="Quicksand"/>
                <a:cs typeface="Quicksand"/>
                <a:sym typeface="Quicksand"/>
              </a:rPr>
              <a:t>doesn’t take much.</a:t>
            </a:r>
            <a:endParaRPr sz="2100">
              <a:solidFill>
                <a:schemeClr val="dk1"/>
              </a:solidFill>
            </a:endParaRPr>
          </a:p>
        </p:txBody>
      </p:sp>
      <p:sp>
        <p:nvSpPr>
          <p:cNvPr id="247" name="Google Shape;247;p37"/>
          <p:cNvSpPr txBox="1"/>
          <p:nvPr/>
        </p:nvSpPr>
        <p:spPr>
          <a:xfrm>
            <a:off x="640050" y="1403475"/>
            <a:ext cx="444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ubik"/>
              <a:ea typeface="Rubik"/>
              <a:cs typeface="Rubik"/>
              <a:sym typeface="Rubik"/>
            </a:endParaRPr>
          </a:p>
        </p:txBody>
      </p:sp>
      <p:sp>
        <p:nvSpPr>
          <p:cNvPr id="248" name="Google Shape;248;p37"/>
          <p:cNvSpPr txBox="1"/>
          <p:nvPr>
            <p:ph idx="4294967295" type="body"/>
          </p:nvPr>
        </p:nvSpPr>
        <p:spPr>
          <a:xfrm>
            <a:off x="311700" y="1152475"/>
            <a:ext cx="8520600" cy="3474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Study of 556+ physicians: time spent on </a:t>
            </a:r>
            <a:r>
              <a:rPr b="1" i="1" lang="en" sz="2000"/>
              <a:t>personally meaningful</a:t>
            </a:r>
            <a:r>
              <a:rPr lang="en" sz="2000"/>
              <a:t> work </a:t>
            </a:r>
            <a:r>
              <a:rPr lang="en" sz="2000"/>
              <a:t>activities</a:t>
            </a:r>
            <a:r>
              <a:rPr lang="en" sz="2000"/>
              <a:t> correlated w/ burnout rates, and in turn, intentions to leave professions.  </a:t>
            </a:r>
            <a:endParaRPr sz="2000"/>
          </a:p>
          <a:p>
            <a:pPr indent="-355600" lvl="0" marL="457200" rtl="0" algn="l">
              <a:spcBef>
                <a:spcPts val="0"/>
              </a:spcBef>
              <a:spcAft>
                <a:spcPts val="0"/>
              </a:spcAft>
              <a:buSzPts val="2000"/>
              <a:buChar char="●"/>
            </a:pPr>
            <a:r>
              <a:rPr lang="en" sz="2000"/>
              <a:t>Compared to d</a:t>
            </a:r>
            <a:r>
              <a:rPr lang="en" sz="2000"/>
              <a:t>octors who spent at least 20% of their work week on personally meaningful activities, those who spent less were </a:t>
            </a:r>
            <a:r>
              <a:rPr b="1" i="1" lang="en" sz="2000"/>
              <a:t>2X as likely to experience burnout</a:t>
            </a:r>
            <a:r>
              <a:rPr lang="en" sz="2000"/>
              <a:t>.</a:t>
            </a:r>
            <a:endParaRPr sz="2000"/>
          </a:p>
          <a:p>
            <a:pPr indent="0" lvl="0" marL="0" rtl="0" algn="l">
              <a:spcBef>
                <a:spcPts val="1600"/>
              </a:spcBef>
              <a:spcAft>
                <a:spcPts val="0"/>
              </a:spcAft>
              <a:buNone/>
            </a:pPr>
            <a:r>
              <a:t/>
            </a:r>
            <a:endParaRPr sz="2000"/>
          </a:p>
          <a:p>
            <a:pPr indent="0" lvl="0" marL="914400" rtl="0" algn="l">
              <a:spcBef>
                <a:spcPts val="1600"/>
              </a:spcBef>
              <a:spcAft>
                <a:spcPts val="1600"/>
              </a:spcAft>
              <a:buNone/>
            </a:pPr>
            <a:r>
              <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xEl>
                                              <p:pRg end="0" st="0"/>
                                            </p:txEl>
                                          </p:spTgt>
                                        </p:tgtEl>
                                        <p:attrNameLst>
                                          <p:attrName>style.visibility</p:attrName>
                                        </p:attrNameLst>
                                      </p:cBhvr>
                                      <p:to>
                                        <p:strVal val="visible"/>
                                      </p:to>
                                    </p:set>
                                    <p:animEffect filter="fade" transition="in">
                                      <p:cBhvr>
                                        <p:cTn dur="1000"/>
                                        <p:tgtEl>
                                          <p:spTgt spid="2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xEl>
                                              <p:pRg end="1" st="1"/>
                                            </p:txEl>
                                          </p:spTgt>
                                        </p:tgtEl>
                                        <p:attrNameLst>
                                          <p:attrName>style.visibility</p:attrName>
                                        </p:attrNameLst>
                                      </p:cBhvr>
                                      <p:to>
                                        <p:strVal val="visible"/>
                                      </p:to>
                                    </p:set>
                                    <p:animEffect filter="fade" transition="in">
                                      <p:cBhvr>
                                        <p:cTn dur="1000"/>
                                        <p:tgtEl>
                                          <p:spTgt spid="2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xEl>
                                              <p:pRg end="2" st="2"/>
                                            </p:txEl>
                                          </p:spTgt>
                                        </p:tgtEl>
                                        <p:attrNameLst>
                                          <p:attrName>style.visibility</p:attrName>
                                        </p:attrNameLst>
                                      </p:cBhvr>
                                      <p:to>
                                        <p:strVal val="visible"/>
                                      </p:to>
                                    </p:set>
                                    <p:animEffect filter="fade" transition="in">
                                      <p:cBhvr>
                                        <p:cTn dur="1000"/>
                                        <p:tgtEl>
                                          <p:spTgt spid="2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xEl>
                                              <p:pRg end="3" st="3"/>
                                            </p:txEl>
                                          </p:spTgt>
                                        </p:tgtEl>
                                        <p:attrNameLst>
                                          <p:attrName>style.visibility</p:attrName>
                                        </p:attrNameLst>
                                      </p:cBhvr>
                                      <p:to>
                                        <p:strVal val="visible"/>
                                      </p:to>
                                    </p:set>
                                    <p:animEffect filter="fade" transition="in">
                                      <p:cBhvr>
                                        <p:cTn dur="1000"/>
                                        <p:tgtEl>
                                          <p:spTgt spid="24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1"/>
          <p:cNvSpPr txBox="1"/>
          <p:nvPr>
            <p:ph type="title"/>
          </p:nvPr>
        </p:nvSpPr>
        <p:spPr>
          <a:xfrm>
            <a:off x="1753500" y="1648200"/>
            <a:ext cx="5637000" cy="738900"/>
          </a:xfrm>
          <a:prstGeom prst="rect">
            <a:avLst/>
          </a:prstGeom>
        </p:spPr>
        <p:txBody>
          <a:bodyPr anchorCtr="0" anchor="ctr" bIns="91425" lIns="91425" spcFirstLastPara="1" rIns="91425" wrap="square" tIns="91425">
            <a:spAutoFit/>
          </a:bodyPr>
          <a:lstStyle/>
          <a:p>
            <a:pPr indent="0" lvl="0" marL="0" rtl="0" algn="ctr">
              <a:spcBef>
                <a:spcPts val="0"/>
              </a:spcBef>
              <a:spcAft>
                <a:spcPts val="0"/>
              </a:spcAft>
              <a:buNone/>
            </a:pPr>
            <a:r>
              <a:rPr b="1" lang="en">
                <a:latin typeface="Rubik"/>
                <a:ea typeface="Rubik"/>
                <a:cs typeface="Rubik"/>
                <a:sym typeface="Rubik"/>
              </a:rPr>
              <a:t>Everyone</a:t>
            </a:r>
            <a:r>
              <a:rPr lang="en"/>
              <a:t> is struggling.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8"/>
          <p:cNvSpPr txBox="1"/>
          <p:nvPr>
            <p:ph type="ctrTitle"/>
          </p:nvPr>
        </p:nvSpPr>
        <p:spPr>
          <a:xfrm>
            <a:off x="-98550" y="0"/>
            <a:ext cx="9341100" cy="3250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900"/>
              <a:t>“An enduring aspiration </a:t>
            </a:r>
            <a:endParaRPr sz="3900"/>
          </a:p>
          <a:p>
            <a:pPr indent="0" lvl="0" marL="0" rtl="0" algn="ctr">
              <a:spcBef>
                <a:spcPts val="0"/>
              </a:spcBef>
              <a:spcAft>
                <a:spcPts val="0"/>
              </a:spcAft>
              <a:buNone/>
            </a:pPr>
            <a:r>
              <a:rPr lang="en" sz="3900"/>
              <a:t>that’s </a:t>
            </a:r>
            <a:r>
              <a:rPr lang="en" sz="3900"/>
              <a:t>personally meaningful </a:t>
            </a:r>
            <a:endParaRPr sz="3900"/>
          </a:p>
          <a:p>
            <a:pPr indent="0" lvl="0" marL="0" rtl="0" algn="ctr">
              <a:spcBef>
                <a:spcPts val="0"/>
              </a:spcBef>
              <a:spcAft>
                <a:spcPts val="0"/>
              </a:spcAft>
              <a:buNone/>
            </a:pPr>
            <a:r>
              <a:rPr lang="en" sz="3900"/>
              <a:t>&amp; </a:t>
            </a:r>
            <a:r>
              <a:rPr b="1" lang="en" sz="3900">
                <a:solidFill>
                  <a:srgbClr val="76A5AF"/>
                </a:solidFill>
                <a:latin typeface="Rubik"/>
                <a:ea typeface="Rubik"/>
                <a:cs typeface="Rubik"/>
                <a:sym typeface="Rubik"/>
              </a:rPr>
              <a:t>contributes beyond the self</a:t>
            </a:r>
            <a:r>
              <a:rPr lang="en" sz="3900"/>
              <a:t>.”</a:t>
            </a:r>
            <a:r>
              <a:rPr lang="en"/>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9"/>
          <p:cNvSpPr txBox="1"/>
          <p:nvPr>
            <p:ph type="ctrTitle"/>
          </p:nvPr>
        </p:nvSpPr>
        <p:spPr>
          <a:xfrm>
            <a:off x="-98550" y="-370450"/>
            <a:ext cx="9341100" cy="3250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What </a:t>
            </a:r>
            <a:r>
              <a:rPr b="1" lang="en" sz="3600">
                <a:solidFill>
                  <a:srgbClr val="76A5AF"/>
                </a:solidFill>
                <a:latin typeface="Rubik"/>
                <a:ea typeface="Rubik"/>
                <a:cs typeface="Rubik"/>
                <a:sym typeface="Rubik"/>
              </a:rPr>
              <a:t>impact </a:t>
            </a:r>
            <a:r>
              <a:rPr lang="en" sz="3600"/>
              <a:t>do you want to make</a:t>
            </a:r>
            <a:r>
              <a:rPr lang="en" sz="3600"/>
              <a:t>?</a:t>
            </a:r>
            <a:r>
              <a:rPr lang="en"/>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0"/>
          <p:cNvSpPr txBox="1"/>
          <p:nvPr>
            <p:ph type="ctrTitle"/>
          </p:nvPr>
        </p:nvSpPr>
        <p:spPr>
          <a:xfrm>
            <a:off x="311700" y="393950"/>
            <a:ext cx="8949000" cy="855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I’ll know I have succeeded when they …</a:t>
            </a:r>
            <a:endParaRPr sz="3600"/>
          </a:p>
        </p:txBody>
      </p:sp>
      <p:sp>
        <p:nvSpPr>
          <p:cNvPr id="264" name="Google Shape;264;p40"/>
          <p:cNvSpPr txBox="1"/>
          <p:nvPr/>
        </p:nvSpPr>
        <p:spPr>
          <a:xfrm>
            <a:off x="1290800" y="1182425"/>
            <a:ext cx="6986700" cy="280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i="1" sz="2500">
              <a:latin typeface="Rubik"/>
              <a:ea typeface="Rubik"/>
              <a:cs typeface="Rubik"/>
              <a:sym typeface="Rubik"/>
            </a:endParaRPr>
          </a:p>
          <a:p>
            <a:pPr indent="-381000" lvl="1" marL="914400" rtl="0" algn="l">
              <a:spcBef>
                <a:spcPts val="0"/>
              </a:spcBef>
              <a:spcAft>
                <a:spcPts val="0"/>
              </a:spcAft>
              <a:buSzPts val="2400"/>
              <a:buFont typeface="Rubik"/>
              <a:buChar char="○"/>
            </a:pPr>
            <a:r>
              <a:rPr lang="en" sz="2400">
                <a:latin typeface="Rubik"/>
                <a:ea typeface="Rubik"/>
                <a:cs typeface="Rubik"/>
                <a:sym typeface="Rubik"/>
              </a:rPr>
              <a:t>can/are ready to… (skill development)</a:t>
            </a:r>
            <a:endParaRPr sz="2400">
              <a:latin typeface="Rubik"/>
              <a:ea typeface="Rubik"/>
              <a:cs typeface="Rubik"/>
              <a:sym typeface="Rubik"/>
            </a:endParaRPr>
          </a:p>
          <a:p>
            <a:pPr indent="-381000" lvl="1" marL="914400" rtl="0" algn="l">
              <a:spcBef>
                <a:spcPts val="0"/>
              </a:spcBef>
              <a:spcAft>
                <a:spcPts val="0"/>
              </a:spcAft>
              <a:buSzPts val="2400"/>
              <a:buFont typeface="Rubik"/>
              <a:buChar char="○"/>
            </a:pPr>
            <a:r>
              <a:rPr lang="en" sz="2400">
                <a:latin typeface="Rubik"/>
                <a:ea typeface="Rubik"/>
                <a:cs typeface="Rubik"/>
                <a:sym typeface="Rubik"/>
              </a:rPr>
              <a:t>understand/learn… (content knowledge)</a:t>
            </a:r>
            <a:endParaRPr sz="2400">
              <a:latin typeface="Rubik"/>
              <a:ea typeface="Rubik"/>
              <a:cs typeface="Rubik"/>
              <a:sym typeface="Rubik"/>
            </a:endParaRPr>
          </a:p>
          <a:p>
            <a:pPr indent="-381000" lvl="1" marL="914400" rtl="0" algn="l">
              <a:spcBef>
                <a:spcPts val="0"/>
              </a:spcBef>
              <a:spcAft>
                <a:spcPts val="0"/>
              </a:spcAft>
              <a:buSzPts val="2400"/>
              <a:buFont typeface="Rubik"/>
              <a:buChar char="○"/>
            </a:pPr>
            <a:r>
              <a:rPr lang="en" sz="2400">
                <a:latin typeface="Rubik"/>
                <a:ea typeface="Rubik"/>
                <a:cs typeface="Rubik"/>
                <a:sym typeface="Rubik"/>
              </a:rPr>
              <a:t>feel…  (emotional impact)</a:t>
            </a:r>
            <a:endParaRPr sz="2400">
              <a:latin typeface="Rubik"/>
              <a:ea typeface="Rubik"/>
              <a:cs typeface="Rubik"/>
              <a:sym typeface="Rubik"/>
            </a:endParaRPr>
          </a:p>
          <a:p>
            <a:pPr indent="-381000" lvl="1" marL="914400" rtl="0" algn="l">
              <a:spcBef>
                <a:spcPts val="0"/>
              </a:spcBef>
              <a:spcAft>
                <a:spcPts val="0"/>
              </a:spcAft>
              <a:buSzPts val="2400"/>
              <a:buFont typeface="Rubik"/>
              <a:buChar char="○"/>
            </a:pPr>
            <a:r>
              <a:rPr lang="en" sz="2400">
                <a:latin typeface="Rubik"/>
                <a:ea typeface="Rubik"/>
                <a:cs typeface="Rubik"/>
                <a:sym typeface="Rubik"/>
              </a:rPr>
              <a:t>believe… (psychological impact)</a:t>
            </a:r>
            <a:endParaRPr sz="2400">
              <a:latin typeface="Rubik"/>
              <a:ea typeface="Rubik"/>
              <a:cs typeface="Rubik"/>
              <a:sym typeface="Rubik"/>
            </a:endParaRPr>
          </a:p>
          <a:p>
            <a:pPr indent="0" lvl="0" marL="0" rtl="0" algn="l">
              <a:spcBef>
                <a:spcPts val="0"/>
              </a:spcBef>
              <a:spcAft>
                <a:spcPts val="0"/>
              </a:spcAft>
              <a:buNone/>
            </a:pPr>
            <a:r>
              <a:t/>
            </a:r>
            <a:endParaRPr sz="2400">
              <a:latin typeface="Rubik"/>
              <a:ea typeface="Rubik"/>
              <a:cs typeface="Rubik"/>
              <a:sym typeface="Rubik"/>
            </a:endParaRPr>
          </a:p>
          <a:p>
            <a:pPr indent="0" lvl="0" marL="0" rtl="0" algn="l">
              <a:spcBef>
                <a:spcPts val="0"/>
              </a:spcBef>
              <a:spcAft>
                <a:spcPts val="0"/>
              </a:spcAft>
              <a:buNone/>
            </a:pPr>
            <a:r>
              <a:t/>
            </a:r>
            <a:endParaRPr i="1" sz="2500">
              <a:latin typeface="Rubik"/>
              <a:ea typeface="Rubik"/>
              <a:cs typeface="Rubik"/>
              <a:sym typeface="Rubi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0" st="0"/>
                                            </p:txEl>
                                          </p:spTgt>
                                        </p:tgtEl>
                                        <p:attrNameLst>
                                          <p:attrName>style.visibility</p:attrName>
                                        </p:attrNameLst>
                                      </p:cBhvr>
                                      <p:to>
                                        <p:strVal val="visible"/>
                                      </p:to>
                                    </p:set>
                                    <p:animEffect filter="fade" transition="in">
                                      <p:cBhvr>
                                        <p:cTn dur="1000"/>
                                        <p:tgtEl>
                                          <p:spTgt spid="2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1" st="1"/>
                                            </p:txEl>
                                          </p:spTgt>
                                        </p:tgtEl>
                                        <p:attrNameLst>
                                          <p:attrName>style.visibility</p:attrName>
                                        </p:attrNameLst>
                                      </p:cBhvr>
                                      <p:to>
                                        <p:strVal val="visible"/>
                                      </p:to>
                                    </p:set>
                                    <p:animEffect filter="fade" transition="in">
                                      <p:cBhvr>
                                        <p:cTn dur="1000"/>
                                        <p:tgtEl>
                                          <p:spTgt spid="2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2" st="2"/>
                                            </p:txEl>
                                          </p:spTgt>
                                        </p:tgtEl>
                                        <p:attrNameLst>
                                          <p:attrName>style.visibility</p:attrName>
                                        </p:attrNameLst>
                                      </p:cBhvr>
                                      <p:to>
                                        <p:strVal val="visible"/>
                                      </p:to>
                                    </p:set>
                                    <p:animEffect filter="fade" transition="in">
                                      <p:cBhvr>
                                        <p:cTn dur="1000"/>
                                        <p:tgtEl>
                                          <p:spTgt spid="2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3" st="3"/>
                                            </p:txEl>
                                          </p:spTgt>
                                        </p:tgtEl>
                                        <p:attrNameLst>
                                          <p:attrName>style.visibility</p:attrName>
                                        </p:attrNameLst>
                                      </p:cBhvr>
                                      <p:to>
                                        <p:strVal val="visible"/>
                                      </p:to>
                                    </p:set>
                                    <p:animEffect filter="fade" transition="in">
                                      <p:cBhvr>
                                        <p:cTn dur="1000"/>
                                        <p:tgtEl>
                                          <p:spTgt spid="26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4" st="4"/>
                                            </p:txEl>
                                          </p:spTgt>
                                        </p:tgtEl>
                                        <p:attrNameLst>
                                          <p:attrName>style.visibility</p:attrName>
                                        </p:attrNameLst>
                                      </p:cBhvr>
                                      <p:to>
                                        <p:strVal val="visible"/>
                                      </p:to>
                                    </p:set>
                                    <p:animEffect filter="fade" transition="in">
                                      <p:cBhvr>
                                        <p:cTn dur="1000"/>
                                        <p:tgtEl>
                                          <p:spTgt spid="26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5" st="5"/>
                                            </p:txEl>
                                          </p:spTgt>
                                        </p:tgtEl>
                                        <p:attrNameLst>
                                          <p:attrName>style.visibility</p:attrName>
                                        </p:attrNameLst>
                                      </p:cBhvr>
                                      <p:to>
                                        <p:strVal val="visible"/>
                                      </p:to>
                                    </p:set>
                                    <p:animEffect filter="fade" transition="in">
                                      <p:cBhvr>
                                        <p:cTn dur="1000"/>
                                        <p:tgtEl>
                                          <p:spTgt spid="26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6" st="6"/>
                                            </p:txEl>
                                          </p:spTgt>
                                        </p:tgtEl>
                                        <p:attrNameLst>
                                          <p:attrName>style.visibility</p:attrName>
                                        </p:attrNameLst>
                                      </p:cBhvr>
                                      <p:to>
                                        <p:strVal val="visible"/>
                                      </p:to>
                                    </p:set>
                                    <p:animEffect filter="fade" transition="in">
                                      <p:cBhvr>
                                        <p:cTn dur="1000"/>
                                        <p:tgtEl>
                                          <p:spTgt spid="26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1"/>
          <p:cNvSpPr txBox="1"/>
          <p:nvPr>
            <p:ph type="title"/>
          </p:nvPr>
        </p:nvSpPr>
        <p:spPr>
          <a:xfrm>
            <a:off x="440600" y="915038"/>
            <a:ext cx="835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Finding Purpose: Our Cup Runneth Over</a:t>
            </a:r>
            <a:endParaRPr/>
          </a:p>
        </p:txBody>
      </p:sp>
      <p:sp>
        <p:nvSpPr>
          <p:cNvPr id="270" name="Google Shape;270;p41"/>
          <p:cNvSpPr txBox="1"/>
          <p:nvPr>
            <p:ph idx="1" type="body"/>
          </p:nvPr>
        </p:nvSpPr>
        <p:spPr>
          <a:xfrm>
            <a:off x="440600" y="1720925"/>
            <a:ext cx="8096100" cy="3146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a:t>A study of 6000 lawyers found that those with a purpose mindset (enjoying the work + thinking it’s important) had less </a:t>
            </a:r>
            <a:r>
              <a:rPr lang="en"/>
              <a:t>depression</a:t>
            </a:r>
            <a:r>
              <a:rPr lang="en"/>
              <a:t> and greater wellbeing. </a:t>
            </a:r>
            <a:endParaRPr/>
          </a:p>
          <a:p>
            <a:pPr indent="-368300" lvl="0" marL="457200" rtl="0" algn="l">
              <a:spcBef>
                <a:spcPts val="0"/>
              </a:spcBef>
              <a:spcAft>
                <a:spcPts val="0"/>
              </a:spcAft>
              <a:buSzPts val="2200"/>
              <a:buChar char="●"/>
            </a:pPr>
            <a:r>
              <a:rPr lang="en"/>
              <a:t>These positive outcomes were associated with working more hrs. </a:t>
            </a:r>
            <a:endParaRPr/>
          </a:p>
          <a:p>
            <a:pPr indent="-368300" lvl="0" marL="457200" rtl="0" algn="l">
              <a:spcBef>
                <a:spcPts val="0"/>
              </a:spcBef>
              <a:spcAft>
                <a:spcPts val="0"/>
              </a:spcAft>
              <a:buSzPts val="2200"/>
              <a:buChar char="●"/>
            </a:pPr>
            <a:r>
              <a:rPr lang="en"/>
              <a:t>The </a:t>
            </a:r>
            <a:r>
              <a:rPr b="1" i="1" lang="en"/>
              <a:t>more</a:t>
            </a:r>
            <a:r>
              <a:rPr lang="en"/>
              <a:t> these lawyers worked, the more fulfilled and better off they were.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animEffect filter="fade" transition="in">
                                      <p:cBhvr>
                                        <p:cTn dur="1000"/>
                                        <p:tgtEl>
                                          <p:spTgt spid="2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1" st="1"/>
                                            </p:txEl>
                                          </p:spTgt>
                                        </p:tgtEl>
                                        <p:attrNameLst>
                                          <p:attrName>style.visibility</p:attrName>
                                        </p:attrNameLst>
                                      </p:cBhvr>
                                      <p:to>
                                        <p:strVal val="visible"/>
                                      </p:to>
                                    </p:set>
                                    <p:animEffect filter="fade" transition="in">
                                      <p:cBhvr>
                                        <p:cTn dur="1000"/>
                                        <p:tgtEl>
                                          <p:spTgt spid="2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2" st="2"/>
                                            </p:txEl>
                                          </p:spTgt>
                                        </p:tgtEl>
                                        <p:attrNameLst>
                                          <p:attrName>style.visibility</p:attrName>
                                        </p:attrNameLst>
                                      </p:cBhvr>
                                      <p:to>
                                        <p:strVal val="visible"/>
                                      </p:to>
                                    </p:set>
                                    <p:animEffect filter="fade" transition="in">
                                      <p:cBhvr>
                                        <p:cTn dur="1000"/>
                                        <p:tgtEl>
                                          <p:spTgt spid="2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animEffect filter="fade" transition="in">
                                      <p:cBhvr>
                                        <p:cTn dur="2500"/>
                                        <p:tgtEl>
                                          <p:spTgt spid="2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1" st="1"/>
                                            </p:txEl>
                                          </p:spTgt>
                                        </p:tgtEl>
                                        <p:attrNameLst>
                                          <p:attrName>style.visibility</p:attrName>
                                        </p:attrNameLst>
                                      </p:cBhvr>
                                      <p:to>
                                        <p:strVal val="visible"/>
                                      </p:to>
                                    </p:set>
                                    <p:animEffect filter="fade" transition="in">
                                      <p:cBhvr>
                                        <p:cTn dur="2500"/>
                                        <p:tgtEl>
                                          <p:spTgt spid="2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2" st="2"/>
                                            </p:txEl>
                                          </p:spTgt>
                                        </p:tgtEl>
                                        <p:attrNameLst>
                                          <p:attrName>style.visibility</p:attrName>
                                        </p:attrNameLst>
                                      </p:cBhvr>
                                      <p:to>
                                        <p:strVal val="visible"/>
                                      </p:to>
                                    </p:set>
                                    <p:animEffect filter="fade" transition="in">
                                      <p:cBhvr>
                                        <p:cTn dur="2500"/>
                                        <p:tgtEl>
                                          <p:spTgt spid="2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animEffect filter="fade" transition="in">
                                      <p:cBhvr>
                                        <p:cTn dur="1000"/>
                                        <p:tgtEl>
                                          <p:spTgt spid="2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1" st="1"/>
                                            </p:txEl>
                                          </p:spTgt>
                                        </p:tgtEl>
                                        <p:attrNameLst>
                                          <p:attrName>style.visibility</p:attrName>
                                        </p:attrNameLst>
                                      </p:cBhvr>
                                      <p:to>
                                        <p:strVal val="visible"/>
                                      </p:to>
                                    </p:set>
                                    <p:animEffect filter="fade" transition="in">
                                      <p:cBhvr>
                                        <p:cTn dur="1000"/>
                                        <p:tgtEl>
                                          <p:spTgt spid="2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2" st="2"/>
                                            </p:txEl>
                                          </p:spTgt>
                                        </p:tgtEl>
                                        <p:attrNameLst>
                                          <p:attrName>style.visibility</p:attrName>
                                        </p:attrNameLst>
                                      </p:cBhvr>
                                      <p:to>
                                        <p:strVal val="visible"/>
                                      </p:to>
                                    </p:set>
                                    <p:animEffect filter="fade" transition="in">
                                      <p:cBhvr>
                                        <p:cTn dur="1000"/>
                                        <p:tgtEl>
                                          <p:spTgt spid="27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2"/>
          <p:cNvSpPr txBox="1"/>
          <p:nvPr>
            <p:ph type="title"/>
          </p:nvPr>
        </p:nvSpPr>
        <p:spPr>
          <a:xfrm>
            <a:off x="440600" y="915038"/>
            <a:ext cx="835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fill your purpose cup: </a:t>
            </a:r>
            <a:endParaRPr/>
          </a:p>
        </p:txBody>
      </p:sp>
      <p:sp>
        <p:nvSpPr>
          <p:cNvPr id="276" name="Google Shape;276;p42"/>
          <p:cNvSpPr txBox="1"/>
          <p:nvPr>
            <p:ph idx="1" type="body"/>
          </p:nvPr>
        </p:nvSpPr>
        <p:spPr>
          <a:xfrm>
            <a:off x="440600" y="1720925"/>
            <a:ext cx="8096100" cy="3146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a:t>Make sure people have the right cup. </a:t>
            </a:r>
            <a:endParaRPr/>
          </a:p>
          <a:p>
            <a:pPr indent="-368300" lvl="0" marL="457200" rtl="0" algn="l">
              <a:spcBef>
                <a:spcPts val="0"/>
              </a:spcBef>
              <a:spcAft>
                <a:spcPts val="0"/>
              </a:spcAft>
              <a:buSzPts val="2200"/>
              <a:buChar char="●"/>
            </a:pPr>
            <a:r>
              <a:rPr lang="en"/>
              <a:t>Share your cup with other people.</a:t>
            </a:r>
            <a:endParaRPr/>
          </a:p>
          <a:p>
            <a:pPr indent="-368300" lvl="0" marL="457200" rtl="0" algn="l">
              <a:spcBef>
                <a:spcPts val="0"/>
              </a:spcBef>
              <a:spcAft>
                <a:spcPts val="0"/>
              </a:spcAft>
              <a:buSzPts val="2200"/>
              <a:buChar char="●"/>
            </a:pPr>
            <a:r>
              <a:rPr lang="en"/>
              <a:t>Fill others’ cups</a:t>
            </a:r>
            <a:endParaRPr/>
          </a:p>
          <a:p>
            <a:pPr indent="-368300" lvl="0" marL="457200" rtl="0" algn="l">
              <a:spcBef>
                <a:spcPts val="0"/>
              </a:spcBef>
              <a:spcAft>
                <a:spcPts val="0"/>
              </a:spcAft>
              <a:buSzPts val="2200"/>
              <a:buChar char="●"/>
            </a:pPr>
            <a:r>
              <a:rPr lang="en"/>
              <a:t>Pour selectively. </a:t>
            </a:r>
            <a:endParaRPr/>
          </a:p>
          <a:p>
            <a:pPr indent="0" lvl="0" marL="45720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animEffect filter="fade" transition="in">
                                      <p:cBhvr>
                                        <p:cTn dur="1000"/>
                                        <p:tgtEl>
                                          <p:spTgt spid="2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1" st="1"/>
                                            </p:txEl>
                                          </p:spTgt>
                                        </p:tgtEl>
                                        <p:attrNameLst>
                                          <p:attrName>style.visibility</p:attrName>
                                        </p:attrNameLst>
                                      </p:cBhvr>
                                      <p:to>
                                        <p:strVal val="visible"/>
                                      </p:to>
                                    </p:set>
                                    <p:animEffect filter="fade" transition="in">
                                      <p:cBhvr>
                                        <p:cTn dur="1000"/>
                                        <p:tgtEl>
                                          <p:spTgt spid="2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2" st="2"/>
                                            </p:txEl>
                                          </p:spTgt>
                                        </p:tgtEl>
                                        <p:attrNameLst>
                                          <p:attrName>style.visibility</p:attrName>
                                        </p:attrNameLst>
                                      </p:cBhvr>
                                      <p:to>
                                        <p:strVal val="visible"/>
                                      </p:to>
                                    </p:set>
                                    <p:animEffect filter="fade" transition="in">
                                      <p:cBhvr>
                                        <p:cTn dur="1000"/>
                                        <p:tgtEl>
                                          <p:spTgt spid="2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3" st="3"/>
                                            </p:txEl>
                                          </p:spTgt>
                                        </p:tgtEl>
                                        <p:attrNameLst>
                                          <p:attrName>style.visibility</p:attrName>
                                        </p:attrNameLst>
                                      </p:cBhvr>
                                      <p:to>
                                        <p:strVal val="visible"/>
                                      </p:to>
                                    </p:set>
                                    <p:animEffect filter="fade" transition="in">
                                      <p:cBhvr>
                                        <p:cTn dur="1000"/>
                                        <p:tgtEl>
                                          <p:spTgt spid="2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4" st="4"/>
                                            </p:txEl>
                                          </p:spTgt>
                                        </p:tgtEl>
                                        <p:attrNameLst>
                                          <p:attrName>style.visibility</p:attrName>
                                        </p:attrNameLst>
                                      </p:cBhvr>
                                      <p:to>
                                        <p:strVal val="visible"/>
                                      </p:to>
                                    </p:set>
                                    <p:animEffect filter="fade" transition="in">
                                      <p:cBhvr>
                                        <p:cTn dur="1000"/>
                                        <p:tgtEl>
                                          <p:spTgt spid="2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animEffect filter="fade" transition="in">
                                      <p:cBhvr>
                                        <p:cTn dur="1000"/>
                                        <p:tgtEl>
                                          <p:spTgt spid="2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1" st="1"/>
                                            </p:txEl>
                                          </p:spTgt>
                                        </p:tgtEl>
                                        <p:attrNameLst>
                                          <p:attrName>style.visibility</p:attrName>
                                        </p:attrNameLst>
                                      </p:cBhvr>
                                      <p:to>
                                        <p:strVal val="visible"/>
                                      </p:to>
                                    </p:set>
                                    <p:animEffect filter="fade" transition="in">
                                      <p:cBhvr>
                                        <p:cTn dur="1000"/>
                                        <p:tgtEl>
                                          <p:spTgt spid="2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2" st="2"/>
                                            </p:txEl>
                                          </p:spTgt>
                                        </p:tgtEl>
                                        <p:attrNameLst>
                                          <p:attrName>style.visibility</p:attrName>
                                        </p:attrNameLst>
                                      </p:cBhvr>
                                      <p:to>
                                        <p:strVal val="visible"/>
                                      </p:to>
                                    </p:set>
                                    <p:animEffect filter="fade" transition="in">
                                      <p:cBhvr>
                                        <p:cTn dur="1000"/>
                                        <p:tgtEl>
                                          <p:spTgt spid="2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3" st="3"/>
                                            </p:txEl>
                                          </p:spTgt>
                                        </p:tgtEl>
                                        <p:attrNameLst>
                                          <p:attrName>style.visibility</p:attrName>
                                        </p:attrNameLst>
                                      </p:cBhvr>
                                      <p:to>
                                        <p:strVal val="visible"/>
                                      </p:to>
                                    </p:set>
                                    <p:animEffect filter="fade" transition="in">
                                      <p:cBhvr>
                                        <p:cTn dur="1000"/>
                                        <p:tgtEl>
                                          <p:spTgt spid="2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4" st="4"/>
                                            </p:txEl>
                                          </p:spTgt>
                                        </p:tgtEl>
                                        <p:attrNameLst>
                                          <p:attrName>style.visibility</p:attrName>
                                        </p:attrNameLst>
                                      </p:cBhvr>
                                      <p:to>
                                        <p:strVal val="visible"/>
                                      </p:to>
                                    </p:set>
                                    <p:animEffect filter="fade" transition="in">
                                      <p:cBhvr>
                                        <p:cTn dur="1000"/>
                                        <p:tgtEl>
                                          <p:spTgt spid="27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3"/>
          <p:cNvSpPr txBox="1"/>
          <p:nvPr>
            <p:ph type="title"/>
          </p:nvPr>
        </p:nvSpPr>
        <p:spPr>
          <a:xfrm>
            <a:off x="440600" y="915038"/>
            <a:ext cx="835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a:t>
            </a:r>
            <a:endParaRPr/>
          </a:p>
        </p:txBody>
      </p:sp>
      <p:sp>
        <p:nvSpPr>
          <p:cNvPr id="282" name="Google Shape;282;p43"/>
          <p:cNvSpPr txBox="1"/>
          <p:nvPr>
            <p:ph idx="1" type="body"/>
          </p:nvPr>
        </p:nvSpPr>
        <p:spPr>
          <a:xfrm>
            <a:off x="440600" y="1720925"/>
            <a:ext cx="4809600" cy="9621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a:t>Reach out at </a:t>
            </a:r>
            <a:r>
              <a:rPr lang="en" u="sng">
                <a:solidFill>
                  <a:schemeClr val="hlink"/>
                </a:solidFill>
                <a:hlinkClick r:id="rId3"/>
              </a:rPr>
              <a:t>tim@howtonavigate.com</a:t>
            </a:r>
            <a:endParaRPr/>
          </a:p>
          <a:p>
            <a:pPr indent="-368300" lvl="0" marL="457200" rtl="0" algn="l">
              <a:spcBef>
                <a:spcPts val="0"/>
              </a:spcBef>
              <a:spcAft>
                <a:spcPts val="0"/>
              </a:spcAft>
              <a:buSzPts val="2200"/>
              <a:buChar char="●"/>
            </a:pPr>
            <a:r>
              <a:rPr lang="en"/>
              <a:t>Learn more at: </a:t>
            </a:r>
            <a:r>
              <a:rPr lang="en" u="sng">
                <a:solidFill>
                  <a:schemeClr val="hlink"/>
                </a:solidFill>
                <a:hlinkClick r:id="rId4"/>
              </a:rPr>
              <a:t>howtonavigate.com</a:t>
            </a:r>
            <a:endParaRPr/>
          </a:p>
        </p:txBody>
      </p:sp>
      <p:pic>
        <p:nvPicPr>
          <p:cNvPr id="283" name="Google Shape;283;p43"/>
          <p:cNvPicPr preferRelativeResize="0"/>
          <p:nvPr/>
        </p:nvPicPr>
        <p:blipFill>
          <a:blip r:embed="rId5">
            <a:alphaModFix/>
          </a:blip>
          <a:stretch>
            <a:fillRect/>
          </a:stretch>
        </p:blipFill>
        <p:spPr>
          <a:xfrm>
            <a:off x="5828575" y="1720914"/>
            <a:ext cx="2421301" cy="242127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44"/>
          <p:cNvPicPr preferRelativeResize="0"/>
          <p:nvPr/>
        </p:nvPicPr>
        <p:blipFill>
          <a:blip r:embed="rId3">
            <a:alphaModFix/>
          </a:blip>
          <a:stretch>
            <a:fillRect/>
          </a:stretch>
        </p:blipFill>
        <p:spPr>
          <a:xfrm>
            <a:off x="2792375" y="0"/>
            <a:ext cx="3734276" cy="3734276"/>
          </a:xfrm>
          <a:prstGeom prst="rect">
            <a:avLst/>
          </a:prstGeom>
          <a:noFill/>
          <a:ln>
            <a:noFill/>
          </a:ln>
        </p:spPr>
      </p:pic>
      <p:sp>
        <p:nvSpPr>
          <p:cNvPr id="289" name="Google Shape;289;p44"/>
          <p:cNvSpPr txBox="1"/>
          <p:nvPr/>
        </p:nvSpPr>
        <p:spPr>
          <a:xfrm>
            <a:off x="1366975" y="3975700"/>
            <a:ext cx="7071600" cy="5232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00AFF4"/>
              </a:buClr>
              <a:buSzPts val="2200"/>
              <a:buFont typeface="Rubik"/>
              <a:buChar char="●"/>
            </a:pPr>
            <a:r>
              <a:rPr lang="en" sz="1800">
                <a:solidFill>
                  <a:srgbClr val="434343"/>
                </a:solidFill>
                <a:latin typeface="Rubik"/>
                <a:ea typeface="Rubik"/>
                <a:cs typeface="Rubik"/>
                <a:sym typeface="Rubik"/>
              </a:rPr>
              <a:t>Take Our Values Quiz at </a:t>
            </a:r>
            <a:r>
              <a:rPr lang="en" sz="1800" u="sng">
                <a:solidFill>
                  <a:schemeClr val="accent5"/>
                </a:solidFill>
                <a:latin typeface="Rubik"/>
                <a:ea typeface="Rubik"/>
                <a:cs typeface="Rubik"/>
                <a:sym typeface="Rubik"/>
                <a:hlinkClick r:id="rId4">
                  <a:extLst>
                    <a:ext uri="{A12FA001-AC4F-418D-AE19-62706E023703}">
                      <ahyp:hlinkClr val="tx"/>
                    </a:ext>
                  </a:extLst>
                </a:hlinkClick>
              </a:rPr>
              <a:t>tinyurl.com/TAGTValues</a:t>
            </a:r>
            <a:endParaRPr sz="1800">
              <a:solidFill>
                <a:srgbClr val="434343"/>
              </a:solidFill>
              <a:latin typeface="Rubik"/>
              <a:ea typeface="Rubik"/>
              <a:cs typeface="Rubik"/>
              <a:sym typeface="Rubik"/>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grpSp>
        <p:nvGrpSpPr>
          <p:cNvPr id="294" name="Google Shape;294;p45"/>
          <p:cNvGrpSpPr/>
          <p:nvPr/>
        </p:nvGrpSpPr>
        <p:grpSpPr>
          <a:xfrm>
            <a:off x="2387385" y="967347"/>
            <a:ext cx="4379730" cy="4070712"/>
            <a:chOff x="2961500" y="961400"/>
            <a:chExt cx="3221100" cy="3220500"/>
          </a:xfrm>
        </p:grpSpPr>
        <p:sp>
          <p:nvSpPr>
            <p:cNvPr id="295" name="Google Shape;295;p45"/>
            <p:cNvSpPr/>
            <p:nvPr/>
          </p:nvSpPr>
          <p:spPr>
            <a:xfrm>
              <a:off x="2961500" y="961400"/>
              <a:ext cx="3221100" cy="3220500"/>
            </a:xfrm>
            <a:prstGeom prst="ellipse">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5"/>
            <p:cNvSpPr txBox="1"/>
            <p:nvPr/>
          </p:nvSpPr>
          <p:spPr>
            <a:xfrm>
              <a:off x="3635768" y="1200960"/>
              <a:ext cx="1816500" cy="56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u="sng">
                  <a:solidFill>
                    <a:srgbClr val="FFFFFF"/>
                  </a:solidFill>
                  <a:latin typeface="Roboto"/>
                  <a:ea typeface="Roboto"/>
                  <a:cs typeface="Roboto"/>
                  <a:sym typeface="Roboto"/>
                </a:rPr>
                <a:t>Organizational Purpose</a:t>
              </a:r>
              <a:endParaRPr b="1" sz="1200" u="sng">
                <a:solidFill>
                  <a:srgbClr val="FFFFFF"/>
                </a:solidFill>
                <a:latin typeface="Roboto"/>
                <a:ea typeface="Roboto"/>
                <a:cs typeface="Roboto"/>
                <a:sym typeface="Roboto"/>
              </a:endParaRPr>
            </a:p>
            <a:p>
              <a:pPr indent="0" lvl="0" marL="0" rtl="0" algn="ctr">
                <a:spcBef>
                  <a:spcPts val="0"/>
                </a:spcBef>
                <a:spcAft>
                  <a:spcPts val="0"/>
                </a:spcAft>
                <a:buNone/>
              </a:pPr>
              <a:r>
                <a:rPr lang="en" sz="900">
                  <a:solidFill>
                    <a:srgbClr val="FFFFFF"/>
                  </a:solidFill>
                  <a:latin typeface="Roboto"/>
                  <a:ea typeface="Roboto"/>
                  <a:cs typeface="Roboto"/>
                  <a:sym typeface="Roboto"/>
                </a:rPr>
                <a:t>Organizational leaders identify the shared purpose of their community.</a:t>
              </a:r>
              <a:endParaRPr sz="900">
                <a:solidFill>
                  <a:srgbClr val="FFFFFF"/>
                </a:solidFill>
                <a:latin typeface="Roboto"/>
                <a:ea typeface="Roboto"/>
                <a:cs typeface="Roboto"/>
                <a:sym typeface="Roboto"/>
              </a:endParaRPr>
            </a:p>
          </p:txBody>
        </p:sp>
      </p:grpSp>
      <p:grpSp>
        <p:nvGrpSpPr>
          <p:cNvPr id="297" name="Google Shape;297;p45"/>
          <p:cNvGrpSpPr/>
          <p:nvPr/>
        </p:nvGrpSpPr>
        <p:grpSpPr>
          <a:xfrm>
            <a:off x="2985907" y="2079783"/>
            <a:ext cx="3182514" cy="2958518"/>
            <a:chOff x="3401686" y="1841492"/>
            <a:chExt cx="2340600" cy="2340600"/>
          </a:xfrm>
        </p:grpSpPr>
        <p:sp>
          <p:nvSpPr>
            <p:cNvPr id="298" name="Google Shape;298;p45"/>
            <p:cNvSpPr/>
            <p:nvPr/>
          </p:nvSpPr>
          <p:spPr>
            <a:xfrm>
              <a:off x="3401686" y="1841492"/>
              <a:ext cx="2340600" cy="2340600"/>
            </a:xfrm>
            <a:prstGeom prst="ellipse">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5"/>
            <p:cNvSpPr txBox="1"/>
            <p:nvPr/>
          </p:nvSpPr>
          <p:spPr>
            <a:xfrm>
              <a:off x="3833274" y="2126800"/>
              <a:ext cx="1477200" cy="53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u="sng">
                  <a:solidFill>
                    <a:srgbClr val="FFFFFF"/>
                  </a:solidFill>
                  <a:latin typeface="Roboto"/>
                  <a:ea typeface="Roboto"/>
                  <a:cs typeface="Roboto"/>
                  <a:sym typeface="Roboto"/>
                </a:rPr>
                <a:t>Professional Purpose</a:t>
              </a:r>
              <a:endParaRPr b="1" sz="1200" u="sng">
                <a:solidFill>
                  <a:srgbClr val="FFFFFF"/>
                </a:solidFill>
                <a:latin typeface="Roboto"/>
                <a:ea typeface="Roboto"/>
                <a:cs typeface="Roboto"/>
                <a:sym typeface="Roboto"/>
              </a:endParaRPr>
            </a:p>
            <a:p>
              <a:pPr indent="0" lvl="0" marL="0" rtl="0" algn="ctr">
                <a:spcBef>
                  <a:spcPts val="0"/>
                </a:spcBef>
                <a:spcAft>
                  <a:spcPts val="0"/>
                </a:spcAft>
                <a:buNone/>
              </a:pPr>
              <a:r>
                <a:rPr lang="en" sz="900">
                  <a:solidFill>
                    <a:srgbClr val="FFFFFF"/>
                  </a:solidFill>
                  <a:latin typeface="Roboto"/>
                  <a:ea typeface="Roboto"/>
                  <a:cs typeface="Roboto"/>
                  <a:sym typeface="Roboto"/>
                </a:rPr>
                <a:t>Educators identify their purpose through Purpose Development </a:t>
              </a:r>
              <a:endParaRPr sz="900">
                <a:solidFill>
                  <a:srgbClr val="FFFFFF"/>
                </a:solidFill>
                <a:latin typeface="Roboto"/>
                <a:ea typeface="Roboto"/>
                <a:cs typeface="Roboto"/>
                <a:sym typeface="Roboto"/>
              </a:endParaRPr>
            </a:p>
          </p:txBody>
        </p:sp>
      </p:grpSp>
      <p:grpSp>
        <p:nvGrpSpPr>
          <p:cNvPr id="300" name="Google Shape;300;p45"/>
          <p:cNvGrpSpPr/>
          <p:nvPr/>
        </p:nvGrpSpPr>
        <p:grpSpPr>
          <a:xfrm>
            <a:off x="3573171" y="3171127"/>
            <a:ext cx="2008141" cy="1867181"/>
            <a:chOff x="3833620" y="2704915"/>
            <a:chExt cx="1476900" cy="1477200"/>
          </a:xfrm>
        </p:grpSpPr>
        <p:sp>
          <p:nvSpPr>
            <p:cNvPr id="301" name="Google Shape;301;p45"/>
            <p:cNvSpPr/>
            <p:nvPr/>
          </p:nvSpPr>
          <p:spPr>
            <a:xfrm>
              <a:off x="3833620" y="2704915"/>
              <a:ext cx="1476900" cy="1477200"/>
            </a:xfrm>
            <a:prstGeom prst="ellipse">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5"/>
            <p:cNvSpPr txBox="1"/>
            <p:nvPr/>
          </p:nvSpPr>
          <p:spPr>
            <a:xfrm>
              <a:off x="3957071" y="3292635"/>
              <a:ext cx="12300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u="sng">
                  <a:solidFill>
                    <a:srgbClr val="FFFFFF"/>
                  </a:solidFill>
                  <a:latin typeface="Roboto"/>
                  <a:ea typeface="Roboto"/>
                  <a:cs typeface="Roboto"/>
                  <a:sym typeface="Roboto"/>
                </a:rPr>
                <a:t>Student Purpose</a:t>
              </a:r>
              <a:endParaRPr b="1" sz="1200" u="sng">
                <a:solidFill>
                  <a:srgbClr val="FFFFFF"/>
                </a:solidFill>
                <a:latin typeface="Roboto"/>
                <a:ea typeface="Roboto"/>
                <a:cs typeface="Roboto"/>
                <a:sym typeface="Roboto"/>
              </a:endParaRPr>
            </a:p>
            <a:p>
              <a:pPr indent="0" lvl="0" marL="0" rtl="0" algn="ctr">
                <a:spcBef>
                  <a:spcPts val="0"/>
                </a:spcBef>
                <a:spcAft>
                  <a:spcPts val="0"/>
                </a:spcAft>
                <a:buNone/>
              </a:pPr>
              <a:r>
                <a:rPr lang="en" sz="900">
                  <a:solidFill>
                    <a:srgbClr val="FFFFFF"/>
                  </a:solidFill>
                  <a:latin typeface="Roboto"/>
                  <a:ea typeface="Roboto"/>
                  <a:cs typeface="Roboto"/>
                  <a:sym typeface="Roboto"/>
                </a:rPr>
                <a:t>Students identify their sense of purpose through PBI Curriculum + Assessments..</a:t>
              </a:r>
              <a:endParaRPr sz="900">
                <a:solidFill>
                  <a:srgbClr val="FFFFFF"/>
                </a:solidFill>
                <a:latin typeface="Roboto"/>
                <a:ea typeface="Roboto"/>
                <a:cs typeface="Roboto"/>
                <a:sym typeface="Roboto"/>
              </a:endParaRPr>
            </a:p>
          </p:txBody>
        </p:sp>
      </p:grpSp>
      <p:cxnSp>
        <p:nvCxnSpPr>
          <p:cNvPr id="303" name="Google Shape;303;p45"/>
          <p:cNvCxnSpPr/>
          <p:nvPr/>
        </p:nvCxnSpPr>
        <p:spPr>
          <a:xfrm rot="-5400000">
            <a:off x="4213955" y="1963306"/>
            <a:ext cx="2274300" cy="1548600"/>
          </a:xfrm>
          <a:prstGeom prst="curvedConnector3">
            <a:avLst>
              <a:gd fmla="val 24781" name="adj1"/>
            </a:avLst>
          </a:prstGeom>
          <a:noFill/>
          <a:ln cap="flat" cmpd="sng" w="19050">
            <a:solidFill>
              <a:srgbClr val="FFFFFF"/>
            </a:solidFill>
            <a:prstDash val="dash"/>
            <a:round/>
            <a:headEnd len="med" w="med" type="oval"/>
            <a:tailEnd len="med" w="med" type="triangle"/>
          </a:ln>
        </p:spPr>
      </p:cxnSp>
      <p:cxnSp>
        <p:nvCxnSpPr>
          <p:cNvPr id="304" name="Google Shape;304;p45"/>
          <p:cNvCxnSpPr/>
          <p:nvPr/>
        </p:nvCxnSpPr>
        <p:spPr>
          <a:xfrm flipH="1" rot="5400000">
            <a:off x="2647083" y="1945089"/>
            <a:ext cx="2311200" cy="1548300"/>
          </a:xfrm>
          <a:prstGeom prst="curvedConnector3">
            <a:avLst>
              <a:gd fmla="val 25143" name="adj1"/>
            </a:avLst>
          </a:prstGeom>
          <a:noFill/>
          <a:ln cap="flat" cmpd="sng" w="19050">
            <a:solidFill>
              <a:srgbClr val="FFFFFF"/>
            </a:solidFill>
            <a:prstDash val="dash"/>
            <a:round/>
            <a:headEnd len="med" w="med" type="oval"/>
            <a:tailEnd len="med" w="med" type="triangle"/>
          </a:ln>
        </p:spPr>
      </p:cxnSp>
      <p:sp>
        <p:nvSpPr>
          <p:cNvPr id="305" name="Google Shape;305;p45"/>
          <p:cNvSpPr txBox="1"/>
          <p:nvPr/>
        </p:nvSpPr>
        <p:spPr>
          <a:xfrm>
            <a:off x="6125400" y="763251"/>
            <a:ext cx="2312100" cy="646500"/>
          </a:xfrm>
          <a:prstGeom prst="rect">
            <a:avLst/>
          </a:prstGeom>
          <a:solidFill>
            <a:srgbClr val="3C78D8"/>
          </a:solidFill>
          <a:ln cap="flat" cmpd="sng" w="19050">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PBI </a:t>
            </a:r>
            <a:r>
              <a:rPr b="1" lang="en" sz="1000">
                <a:solidFill>
                  <a:srgbClr val="FFFFFF"/>
                </a:solidFill>
                <a:latin typeface="Roboto"/>
                <a:ea typeface="Roboto"/>
                <a:cs typeface="Roboto"/>
                <a:sym typeface="Roboto"/>
              </a:rPr>
              <a:t>connects the dots between a student’s, educator’s and communities’ sense of purpose.</a:t>
            </a:r>
            <a:endParaRPr sz="1600"/>
          </a:p>
        </p:txBody>
      </p:sp>
      <p:sp>
        <p:nvSpPr>
          <p:cNvPr id="306" name="Google Shape;306;p45"/>
          <p:cNvSpPr txBox="1"/>
          <p:nvPr/>
        </p:nvSpPr>
        <p:spPr>
          <a:xfrm>
            <a:off x="788100" y="763251"/>
            <a:ext cx="2197800" cy="800400"/>
          </a:xfrm>
          <a:prstGeom prst="rect">
            <a:avLst/>
          </a:prstGeom>
          <a:solidFill>
            <a:srgbClr val="3C78D8"/>
          </a:solidFill>
          <a:ln cap="flat" cmpd="sng" w="19050">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The shared language of purpose fosters a sense of purposeful belonging at each stage of the education  journey.</a:t>
            </a:r>
            <a:endParaRPr b="1" sz="1000">
              <a:solidFill>
                <a:srgbClr val="FFFFFF"/>
              </a:solidFill>
              <a:latin typeface="Roboto"/>
              <a:ea typeface="Roboto"/>
              <a:cs typeface="Roboto"/>
              <a:sym typeface="Roboto"/>
            </a:endParaRPr>
          </a:p>
        </p:txBody>
      </p:sp>
      <p:sp>
        <p:nvSpPr>
          <p:cNvPr id="307" name="Google Shape;307;p45"/>
          <p:cNvSpPr txBox="1"/>
          <p:nvPr>
            <p:ph idx="4294967295" type="title"/>
          </p:nvPr>
        </p:nvSpPr>
        <p:spPr>
          <a:xfrm>
            <a:off x="1680550" y="123950"/>
            <a:ext cx="5836200" cy="6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500">
                <a:solidFill>
                  <a:srgbClr val="00AFF4"/>
                </a:solidFill>
                <a:latin typeface="Rubik"/>
                <a:ea typeface="Rubik"/>
                <a:cs typeface="Rubik"/>
                <a:sym typeface="Rubik"/>
              </a:rPr>
              <a:t>How PBI Education Works</a:t>
            </a:r>
            <a:endParaRPr sz="2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46"/>
          <p:cNvPicPr preferRelativeResize="0"/>
          <p:nvPr/>
        </p:nvPicPr>
        <p:blipFill>
          <a:blip r:embed="rId3">
            <a:alphaModFix/>
          </a:blip>
          <a:stretch>
            <a:fillRect/>
          </a:stretch>
        </p:blipFill>
        <p:spPr>
          <a:xfrm>
            <a:off x="6477575" y="1361114"/>
            <a:ext cx="2421301" cy="2421276"/>
          </a:xfrm>
          <a:prstGeom prst="rect">
            <a:avLst/>
          </a:prstGeom>
          <a:noFill/>
          <a:ln>
            <a:noFill/>
          </a:ln>
        </p:spPr>
      </p:pic>
      <p:pic>
        <p:nvPicPr>
          <p:cNvPr id="313" name="Google Shape;313;p46"/>
          <p:cNvPicPr preferRelativeResize="0"/>
          <p:nvPr/>
        </p:nvPicPr>
        <p:blipFill>
          <a:blip r:embed="rId4">
            <a:alphaModFix/>
          </a:blip>
          <a:stretch>
            <a:fillRect/>
          </a:stretch>
        </p:blipFill>
        <p:spPr>
          <a:xfrm>
            <a:off x="2971313" y="152400"/>
            <a:ext cx="3201387" cy="48387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2"/>
          <p:cNvSpPr txBox="1"/>
          <p:nvPr>
            <p:ph idx="4294967295" type="body"/>
          </p:nvPr>
        </p:nvSpPr>
        <p:spPr>
          <a:xfrm>
            <a:off x="463450" y="998550"/>
            <a:ext cx="8096100" cy="3146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80% experienced mental health </a:t>
            </a:r>
            <a:r>
              <a:rPr lang="en" sz="2200"/>
              <a:t>deterioration</a:t>
            </a:r>
            <a:r>
              <a:rPr lang="en" sz="2200"/>
              <a:t> during the pandemic.  </a:t>
            </a:r>
            <a:endParaRPr sz="2200"/>
          </a:p>
          <a:p>
            <a:pPr indent="-368300" lvl="0" marL="457200" rtl="0" algn="l">
              <a:spcBef>
                <a:spcPts val="1600"/>
              </a:spcBef>
              <a:spcAft>
                <a:spcPts val="0"/>
              </a:spcAft>
              <a:buSzPts val="2200"/>
              <a:buChar char="●"/>
            </a:pPr>
            <a:r>
              <a:rPr lang="en" sz="2200"/>
              <a:t>75% feel that the future is “frightening.”</a:t>
            </a:r>
            <a:endParaRPr sz="2200"/>
          </a:p>
          <a:p>
            <a:pPr indent="-368300" lvl="0" marL="457200" rtl="0" algn="l">
              <a:spcBef>
                <a:spcPts val="1600"/>
              </a:spcBef>
              <a:spcAft>
                <a:spcPts val="0"/>
              </a:spcAft>
              <a:buSzPts val="2200"/>
              <a:buChar char="●"/>
            </a:pPr>
            <a:r>
              <a:rPr lang="en" sz="2200"/>
              <a:t>56% feel that humanity is “doomed.”</a:t>
            </a:r>
            <a:endParaRPr sz="2200"/>
          </a:p>
          <a:p>
            <a:pPr indent="-393700" lvl="0" marL="457200" rtl="0" algn="l">
              <a:spcBef>
                <a:spcPts val="1600"/>
              </a:spcBef>
              <a:spcAft>
                <a:spcPts val="1600"/>
              </a:spcAft>
              <a:buSzPts val="2600"/>
              <a:buChar char="●"/>
            </a:pPr>
            <a:r>
              <a:rPr lang="en" sz="2200"/>
              <a:t>50% are not actively engaged in school.</a:t>
            </a:r>
            <a:r>
              <a:rPr lang="en" sz="2600"/>
              <a:t> </a:t>
            </a:r>
            <a:endParaRPr sz="2600"/>
          </a:p>
        </p:txBody>
      </p:sp>
      <p:sp>
        <p:nvSpPr>
          <p:cNvPr id="58" name="Google Shape;58;p12"/>
          <p:cNvSpPr txBox="1"/>
          <p:nvPr>
            <p:ph idx="4294967295" type="title"/>
          </p:nvPr>
        </p:nvSpPr>
        <p:spPr>
          <a:xfrm>
            <a:off x="311700" y="230650"/>
            <a:ext cx="852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00"/>
              <a:t>Young People A</a:t>
            </a:r>
            <a:r>
              <a:rPr lang="en" sz="3200"/>
              <a:t>re Struggling</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xEl>
                                              <p:pRg end="0" st="0"/>
                                            </p:txEl>
                                          </p:spTgt>
                                        </p:tgtEl>
                                        <p:attrNameLst>
                                          <p:attrName>style.visibility</p:attrName>
                                        </p:attrNameLst>
                                      </p:cBhvr>
                                      <p:to>
                                        <p:strVal val="visible"/>
                                      </p:to>
                                    </p:set>
                                    <p:animEffect filter="fade" transition="in">
                                      <p:cBhvr>
                                        <p:cTn dur="1000"/>
                                        <p:tgtEl>
                                          <p:spTgt spid="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xEl>
                                              <p:pRg end="1" st="1"/>
                                            </p:txEl>
                                          </p:spTgt>
                                        </p:tgtEl>
                                        <p:attrNameLst>
                                          <p:attrName>style.visibility</p:attrName>
                                        </p:attrNameLst>
                                      </p:cBhvr>
                                      <p:to>
                                        <p:strVal val="visible"/>
                                      </p:to>
                                    </p:set>
                                    <p:animEffect filter="fade" transition="in">
                                      <p:cBhvr>
                                        <p:cTn dur="1000"/>
                                        <p:tgtEl>
                                          <p:spTgt spid="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xEl>
                                              <p:pRg end="2" st="2"/>
                                            </p:txEl>
                                          </p:spTgt>
                                        </p:tgtEl>
                                        <p:attrNameLst>
                                          <p:attrName>style.visibility</p:attrName>
                                        </p:attrNameLst>
                                      </p:cBhvr>
                                      <p:to>
                                        <p:strVal val="visible"/>
                                      </p:to>
                                    </p:set>
                                    <p:animEffect filter="fade" transition="in">
                                      <p:cBhvr>
                                        <p:cTn dur="1000"/>
                                        <p:tgtEl>
                                          <p:spTgt spid="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xEl>
                                              <p:pRg end="3" st="3"/>
                                            </p:txEl>
                                          </p:spTgt>
                                        </p:tgtEl>
                                        <p:attrNameLst>
                                          <p:attrName>style.visibility</p:attrName>
                                        </p:attrNameLst>
                                      </p:cBhvr>
                                      <p:to>
                                        <p:strVal val="visible"/>
                                      </p:to>
                                    </p:set>
                                    <p:animEffect filter="fade" transition="in">
                                      <p:cBhvr>
                                        <p:cTn dur="1000"/>
                                        <p:tgtEl>
                                          <p:spTgt spid="5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idx="4294967295" type="body"/>
          </p:nvPr>
        </p:nvSpPr>
        <p:spPr>
          <a:xfrm>
            <a:off x="523950" y="1255300"/>
            <a:ext cx="8096100" cy="35001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75% say they needed more emotional support than they received during the </a:t>
            </a:r>
            <a:r>
              <a:rPr lang="en" sz="2200"/>
              <a:t>pandemic. </a:t>
            </a:r>
            <a:endParaRPr sz="2200"/>
          </a:p>
          <a:p>
            <a:pPr indent="-368300" lvl="0" marL="457200" rtl="0" algn="l">
              <a:spcBef>
                <a:spcPts val="1600"/>
              </a:spcBef>
              <a:spcAft>
                <a:spcPts val="0"/>
              </a:spcAft>
              <a:buSzPts val="2200"/>
              <a:buChar char="●"/>
            </a:pPr>
            <a:r>
              <a:rPr lang="en" sz="2200"/>
              <a:t>68% believe kids will be worse off than their parents. </a:t>
            </a:r>
            <a:endParaRPr sz="2200"/>
          </a:p>
          <a:p>
            <a:pPr indent="-368300" lvl="0" marL="457200" rtl="0" algn="l">
              <a:spcBef>
                <a:spcPts val="1600"/>
              </a:spcBef>
              <a:spcAft>
                <a:spcPts val="0"/>
              </a:spcAft>
              <a:buSzPts val="2200"/>
              <a:buChar char="●"/>
            </a:pPr>
            <a:r>
              <a:rPr lang="en" sz="2200"/>
              <a:t>51% of mothers can’t give their all at work due to parenting </a:t>
            </a:r>
            <a:r>
              <a:rPr lang="en" sz="2200"/>
              <a:t>responsibilities</a:t>
            </a:r>
            <a:r>
              <a:rPr lang="en" sz="2200"/>
              <a:t>. </a:t>
            </a:r>
            <a:endParaRPr sz="2200"/>
          </a:p>
          <a:p>
            <a:pPr indent="-368300" lvl="0" marL="457200" rtl="0" algn="l">
              <a:spcBef>
                <a:spcPts val="1600"/>
              </a:spcBef>
              <a:spcAft>
                <a:spcPts val="1600"/>
              </a:spcAft>
              <a:buSzPts val="2200"/>
              <a:buChar char="●"/>
            </a:pPr>
            <a:r>
              <a:rPr lang="en" sz="2200"/>
              <a:t>1 in 4 have been diagnosed with a mental health disorder since the pandemic. </a:t>
            </a:r>
            <a:endParaRPr sz="2200"/>
          </a:p>
        </p:txBody>
      </p:sp>
      <p:sp>
        <p:nvSpPr>
          <p:cNvPr id="64" name="Google Shape;64;p13"/>
          <p:cNvSpPr txBox="1"/>
          <p:nvPr>
            <p:ph idx="4294967295" type="title"/>
          </p:nvPr>
        </p:nvSpPr>
        <p:spPr>
          <a:xfrm>
            <a:off x="543375" y="413500"/>
            <a:ext cx="852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20"/>
              <a:t>Parents are struggling</a:t>
            </a:r>
            <a:endParaRPr sz="322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0" st="0"/>
                                            </p:txEl>
                                          </p:spTgt>
                                        </p:tgtEl>
                                        <p:attrNameLst>
                                          <p:attrName>style.visibility</p:attrName>
                                        </p:attrNameLst>
                                      </p:cBhvr>
                                      <p:to>
                                        <p:strVal val="visible"/>
                                      </p:to>
                                    </p:set>
                                    <p:animEffect filter="fade" transition="in">
                                      <p:cBhvr>
                                        <p:cTn dur="1000"/>
                                        <p:tgtEl>
                                          <p:spTgt spid="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1" st="1"/>
                                            </p:txEl>
                                          </p:spTgt>
                                        </p:tgtEl>
                                        <p:attrNameLst>
                                          <p:attrName>style.visibility</p:attrName>
                                        </p:attrNameLst>
                                      </p:cBhvr>
                                      <p:to>
                                        <p:strVal val="visible"/>
                                      </p:to>
                                    </p:set>
                                    <p:animEffect filter="fade" transition="in">
                                      <p:cBhvr>
                                        <p:cTn dur="1000"/>
                                        <p:tgtEl>
                                          <p:spTgt spid="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2" st="2"/>
                                            </p:txEl>
                                          </p:spTgt>
                                        </p:tgtEl>
                                        <p:attrNameLst>
                                          <p:attrName>style.visibility</p:attrName>
                                        </p:attrNameLst>
                                      </p:cBhvr>
                                      <p:to>
                                        <p:strVal val="visible"/>
                                      </p:to>
                                    </p:set>
                                    <p:animEffect filter="fade" transition="in">
                                      <p:cBhvr>
                                        <p:cTn dur="1000"/>
                                        <p:tgtEl>
                                          <p:spTgt spid="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3" st="3"/>
                                            </p:txEl>
                                          </p:spTgt>
                                        </p:tgtEl>
                                        <p:attrNameLst>
                                          <p:attrName>style.visibility</p:attrName>
                                        </p:attrNameLst>
                                      </p:cBhvr>
                                      <p:to>
                                        <p:strVal val="visible"/>
                                      </p:to>
                                    </p:set>
                                    <p:animEffect filter="fade" transition="in">
                                      <p:cBhvr>
                                        <p:cTn dur="1000"/>
                                        <p:tgtEl>
                                          <p:spTgt spid="6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idx="4294967295" type="body"/>
          </p:nvPr>
        </p:nvSpPr>
        <p:spPr>
          <a:xfrm>
            <a:off x="383450" y="998550"/>
            <a:ext cx="8096100" cy="22710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61% say their job is always stressful which compromises their health, sleep, quality of life, and teaching.</a:t>
            </a:r>
            <a:endParaRPr sz="2200"/>
          </a:p>
          <a:p>
            <a:pPr indent="-368300" lvl="0" marL="457200" rtl="0" algn="l">
              <a:spcBef>
                <a:spcPts val="1600"/>
              </a:spcBef>
              <a:spcAft>
                <a:spcPts val="0"/>
              </a:spcAft>
              <a:buSzPts val="2200"/>
              <a:buChar char="●"/>
            </a:pPr>
            <a:r>
              <a:rPr lang="en" sz="2200"/>
              <a:t>58% report work-induced mental health problems. </a:t>
            </a:r>
            <a:endParaRPr sz="2200"/>
          </a:p>
          <a:p>
            <a:pPr indent="-368300" lvl="0" marL="457200" rtl="0" algn="l">
              <a:spcBef>
                <a:spcPts val="1600"/>
              </a:spcBef>
              <a:spcAft>
                <a:spcPts val="0"/>
              </a:spcAft>
              <a:buSzPts val="2200"/>
              <a:buChar char="●"/>
            </a:pPr>
            <a:r>
              <a:rPr lang="en" sz="2200"/>
              <a:t>54% are considering quitting within 2 years.</a:t>
            </a:r>
            <a:endParaRPr sz="2200"/>
          </a:p>
          <a:p>
            <a:pPr indent="0" lvl="0" marL="0" rtl="0" algn="l">
              <a:spcBef>
                <a:spcPts val="1600"/>
              </a:spcBef>
              <a:spcAft>
                <a:spcPts val="1600"/>
              </a:spcAft>
              <a:buNone/>
            </a:pPr>
            <a:r>
              <a:t/>
            </a:r>
            <a:endParaRPr sz="2600"/>
          </a:p>
        </p:txBody>
      </p:sp>
      <p:sp>
        <p:nvSpPr>
          <p:cNvPr id="70" name="Google Shape;70;p14"/>
          <p:cNvSpPr txBox="1"/>
          <p:nvPr>
            <p:ph idx="4294967295" type="title"/>
          </p:nvPr>
        </p:nvSpPr>
        <p:spPr>
          <a:xfrm>
            <a:off x="440600" y="276350"/>
            <a:ext cx="852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20"/>
              <a:t>Educators are struggling</a:t>
            </a:r>
            <a:endParaRPr sz="322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0" st="0"/>
                                            </p:txEl>
                                          </p:spTgt>
                                        </p:tgtEl>
                                        <p:attrNameLst>
                                          <p:attrName>style.visibility</p:attrName>
                                        </p:attrNameLst>
                                      </p:cBhvr>
                                      <p:to>
                                        <p:strVal val="visible"/>
                                      </p:to>
                                    </p:set>
                                    <p:animEffect filter="fade" transition="in">
                                      <p:cBhvr>
                                        <p:cTn dur="1000"/>
                                        <p:tgtEl>
                                          <p:spTgt spid="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1" st="1"/>
                                            </p:txEl>
                                          </p:spTgt>
                                        </p:tgtEl>
                                        <p:attrNameLst>
                                          <p:attrName>style.visibility</p:attrName>
                                        </p:attrNameLst>
                                      </p:cBhvr>
                                      <p:to>
                                        <p:strVal val="visible"/>
                                      </p:to>
                                    </p:set>
                                    <p:animEffect filter="fade" transition="in">
                                      <p:cBhvr>
                                        <p:cTn dur="1000"/>
                                        <p:tgtEl>
                                          <p:spTgt spid="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2" st="2"/>
                                            </p:txEl>
                                          </p:spTgt>
                                        </p:tgtEl>
                                        <p:attrNameLst>
                                          <p:attrName>style.visibility</p:attrName>
                                        </p:attrNameLst>
                                      </p:cBhvr>
                                      <p:to>
                                        <p:strVal val="visible"/>
                                      </p:to>
                                    </p:set>
                                    <p:animEffect filter="fade" transition="in">
                                      <p:cBhvr>
                                        <p:cTn dur="1000"/>
                                        <p:tgtEl>
                                          <p:spTgt spid="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3" st="3"/>
                                            </p:txEl>
                                          </p:spTgt>
                                        </p:tgtEl>
                                        <p:attrNameLst>
                                          <p:attrName>style.visibility</p:attrName>
                                        </p:attrNameLst>
                                      </p:cBhvr>
                                      <p:to>
                                        <p:strVal val="visible"/>
                                      </p:to>
                                    </p:set>
                                    <p:animEffect filter="fade" transition="in">
                                      <p:cBhvr>
                                        <p:cTn dur="1000"/>
                                        <p:tgtEl>
                                          <p:spTgt spid="6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1561650"/>
            <a:ext cx="8520600" cy="202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Everyone is burned out.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But no one knows what it means.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0" st="0"/>
                                            </p:txEl>
                                          </p:spTgt>
                                        </p:tgtEl>
                                        <p:attrNameLst>
                                          <p:attrName>style.visibility</p:attrName>
                                        </p:attrNameLst>
                                      </p:cBhvr>
                                      <p:to>
                                        <p:strVal val="visible"/>
                                      </p:to>
                                    </p:set>
                                    <p:animEffect filter="fade" transition="in">
                                      <p:cBhvr>
                                        <p:cTn dur="1000"/>
                                        <p:tgtEl>
                                          <p:spTgt spid="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1" st="1"/>
                                            </p:txEl>
                                          </p:spTgt>
                                        </p:tgtEl>
                                        <p:attrNameLst>
                                          <p:attrName>style.visibility</p:attrName>
                                        </p:attrNameLst>
                                      </p:cBhvr>
                                      <p:to>
                                        <p:strVal val="visible"/>
                                      </p:to>
                                    </p:set>
                                    <p:animEffect filter="fade" transition="in">
                                      <p:cBhvr>
                                        <p:cTn dur="1000"/>
                                        <p:tgtEl>
                                          <p:spTgt spid="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2" st="2"/>
                                            </p:txEl>
                                          </p:spTgt>
                                        </p:tgtEl>
                                        <p:attrNameLst>
                                          <p:attrName>style.visibility</p:attrName>
                                        </p:attrNameLst>
                                      </p:cBhvr>
                                      <p:to>
                                        <p:strVal val="visible"/>
                                      </p:to>
                                    </p:set>
                                    <p:animEffect filter="fade" transition="in">
                                      <p:cBhvr>
                                        <p:cTn dur="1000"/>
                                        <p:tgtEl>
                                          <p:spTgt spid="7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1895525"/>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So what </a:t>
            </a:r>
            <a:r>
              <a:rPr b="1" i="1" lang="en">
                <a:latin typeface="Rubik"/>
                <a:ea typeface="Rubik"/>
                <a:cs typeface="Rubik"/>
                <a:sym typeface="Rubik"/>
              </a:rPr>
              <a:t>is</a:t>
            </a:r>
            <a:r>
              <a:rPr lang="en"/>
              <a:t> burnout?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idx="4294967295" type="body"/>
          </p:nvPr>
        </p:nvSpPr>
        <p:spPr>
          <a:xfrm>
            <a:off x="311700" y="1152475"/>
            <a:ext cx="8520600" cy="3497400"/>
          </a:xfrm>
          <a:prstGeom prst="rect">
            <a:avLst/>
          </a:prstGeom>
        </p:spPr>
        <p:txBody>
          <a:bodyPr anchorCtr="0" anchor="t" bIns="91425" lIns="91425" spcFirstLastPara="1" rIns="91425" wrap="square" tIns="91425">
            <a:noAutofit/>
          </a:bodyPr>
          <a:lstStyle/>
          <a:p>
            <a:pPr indent="-393700" lvl="0" marL="457200" rtl="0" algn="l">
              <a:spcBef>
                <a:spcPts val="0"/>
              </a:spcBef>
              <a:spcAft>
                <a:spcPts val="0"/>
              </a:spcAft>
              <a:buSzPts val="2600"/>
              <a:buAutoNum type="arabicPeriod"/>
            </a:pPr>
            <a:r>
              <a:rPr lang="en" sz="2600"/>
              <a:t>Exhaustion (y</a:t>
            </a:r>
            <a:r>
              <a:rPr lang="en" sz="2600"/>
              <a:t>ou’re constantly drained of energy).</a:t>
            </a:r>
            <a:endParaRPr sz="2600"/>
          </a:p>
          <a:p>
            <a:pPr indent="-393700" lvl="0" marL="457200" rtl="0" algn="l">
              <a:spcBef>
                <a:spcPts val="1600"/>
              </a:spcBef>
              <a:spcAft>
                <a:spcPts val="0"/>
              </a:spcAft>
              <a:buSzPts val="2600"/>
              <a:buAutoNum type="arabicPeriod"/>
            </a:pPr>
            <a:r>
              <a:rPr lang="en" sz="2600"/>
              <a:t>Cynicism/depersonalization (you see your clients/students as problems rather than people you can help). </a:t>
            </a:r>
            <a:endParaRPr sz="2600"/>
          </a:p>
          <a:p>
            <a:pPr indent="-393700" lvl="0" marL="457200" rtl="0" algn="l">
              <a:spcBef>
                <a:spcPts val="1600"/>
              </a:spcBef>
              <a:spcAft>
                <a:spcPts val="1600"/>
              </a:spcAft>
              <a:buSzPts val="2600"/>
              <a:buAutoNum type="arabicPeriod"/>
            </a:pPr>
            <a:r>
              <a:rPr lang="en" sz="2600"/>
              <a:t>Ineffectiveness (you feel your work doesn’t accomplish anything).</a:t>
            </a:r>
            <a:endParaRPr sz="2600"/>
          </a:p>
        </p:txBody>
      </p:sp>
      <p:sp>
        <p:nvSpPr>
          <p:cNvPr id="86" name="Google Shape;86;p17"/>
          <p:cNvSpPr txBox="1"/>
          <p:nvPr>
            <p:ph idx="4294967295" type="title"/>
          </p:nvPr>
        </p:nvSpPr>
        <p:spPr>
          <a:xfrm>
            <a:off x="483575" y="196350"/>
            <a:ext cx="852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t>Three signs you are burned out. </a:t>
            </a:r>
            <a:endParaRPr sz="3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0" st="0"/>
                                            </p:txEl>
                                          </p:spTgt>
                                        </p:tgtEl>
                                        <p:attrNameLst>
                                          <p:attrName>style.visibility</p:attrName>
                                        </p:attrNameLst>
                                      </p:cBhvr>
                                      <p:to>
                                        <p:strVal val="visible"/>
                                      </p:to>
                                    </p:set>
                                    <p:animEffect filter="fade" transition="in">
                                      <p:cBhvr>
                                        <p:cTn dur="1000"/>
                                        <p:tgtEl>
                                          <p:spTgt spid="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1" st="1"/>
                                            </p:txEl>
                                          </p:spTgt>
                                        </p:tgtEl>
                                        <p:attrNameLst>
                                          <p:attrName>style.visibility</p:attrName>
                                        </p:attrNameLst>
                                      </p:cBhvr>
                                      <p:to>
                                        <p:strVal val="visible"/>
                                      </p:to>
                                    </p:set>
                                    <p:animEffect filter="fade" transition="in">
                                      <p:cBhvr>
                                        <p:cTn dur="1000"/>
                                        <p:tgtEl>
                                          <p:spTgt spid="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2" st="2"/>
                                            </p:txEl>
                                          </p:spTgt>
                                        </p:tgtEl>
                                        <p:attrNameLst>
                                          <p:attrName>style.visibility</p:attrName>
                                        </p:attrNameLst>
                                      </p:cBhvr>
                                      <p:to>
                                        <p:strVal val="visible"/>
                                      </p:to>
                                    </p:set>
                                    <p:animEffect filter="fade" transition="in">
                                      <p:cBhvr>
                                        <p:cTn dur="1000"/>
                                        <p:tgtEl>
                                          <p:spTgt spid="8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